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1"/>
    <p:sldId id="257" r:id="rId42"/>
    <p:sldId id="258" r:id="rId43"/>
    <p:sldId id="259" r:id="rId44"/>
    <p:sldId id="260" r:id="rId45"/>
    <p:sldId id="261" r:id="rId46"/>
    <p:sldId id="262" r:id="rId47"/>
    <p:sldId id="263" r:id="rId48"/>
    <p:sldId id="264" r:id="rId49"/>
    <p:sldId id="265" r:id="rId50"/>
    <p:sldId id="266" r:id="rId51"/>
    <p:sldId id="267" r:id="rId52"/>
    <p:sldId id="268" r:id="rId53"/>
    <p:sldId id="269" r:id="rId54"/>
    <p:sldId id="270" r:id="rId55"/>
    <p:sldId id="271" r:id="rId56"/>
    <p:sldId id="272" r:id="rId57"/>
    <p:sldId id="273" r:id="rId58"/>
    <p:sldId id="274" r:id="rId59"/>
    <p:sldId id="275" r:id="rId60"/>
    <p:sldId id="276" r:id="rId61"/>
    <p:sldId id="277" r:id="rId62"/>
    <p:sldId id="278" r:id="rId63"/>
    <p:sldId id="279" r:id="rId64"/>
    <p:sldId id="280" r:id="rId65"/>
    <p:sldId id="281" r:id="rId66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M Plus 1m" charset="1" panose="020B0509020204020204"/>
      <p:regular r:id="rId10"/>
    </p:embeddedFont>
    <p:embeddedFont>
      <p:font typeface="M Plus 1m Bold" charset="1" panose="020B0709020204020204"/>
      <p:regular r:id="rId11"/>
    </p:embeddedFont>
    <p:embeddedFont>
      <p:font typeface="M Plus 1m Thin" charset="1" panose="020B0209020204020204"/>
      <p:regular r:id="rId12"/>
    </p:embeddedFont>
    <p:embeddedFont>
      <p:font typeface="M Plus 1m Light" charset="1" panose="020B0409020204020204"/>
      <p:regular r:id="rId13"/>
    </p:embeddedFont>
    <p:embeddedFont>
      <p:font typeface="M Plus 1m Medium" charset="1" panose="020B0609020204020204"/>
      <p:regular r:id="rId14"/>
    </p:embeddedFont>
    <p:embeddedFont>
      <p:font typeface="Antonio" charset="1" panose="02000503000000000000"/>
      <p:regular r:id="rId15"/>
    </p:embeddedFont>
    <p:embeddedFont>
      <p:font typeface="Antonio Bold" charset="1" panose="02000803000000000000"/>
      <p:regular r:id="rId16"/>
    </p:embeddedFont>
    <p:embeddedFont>
      <p:font typeface="Antonio Italics" charset="1" panose="02000503000000000000"/>
      <p:regular r:id="rId17"/>
    </p:embeddedFont>
    <p:embeddedFont>
      <p:font typeface="Antonio Bold Italics" charset="1" panose="02000803000000000000"/>
      <p:regular r:id="rId18"/>
    </p:embeddedFont>
    <p:embeddedFont>
      <p:font typeface="Antonio Light" charset="1" panose="02000303000000000000"/>
      <p:regular r:id="rId19"/>
    </p:embeddedFont>
    <p:embeddedFont>
      <p:font typeface="Antonio Light Italics" charset="1" panose="02000303000000000000"/>
      <p:regular r:id="rId20"/>
    </p:embeddedFont>
    <p:embeddedFont>
      <p:font typeface="Antonio Ultra-Bold" charset="1" panose="02000803000000000000"/>
      <p:regular r:id="rId21"/>
    </p:embeddedFont>
    <p:embeddedFont>
      <p:font typeface="Antonio Ultra-Bold Italics" charset="1" panose="02000803000000000000"/>
      <p:regular r:id="rId22"/>
    </p:embeddedFont>
    <p:embeddedFont>
      <p:font typeface="Fira Sans" charset="1" panose="020B0503050000020004"/>
      <p:regular r:id="rId23"/>
    </p:embeddedFont>
    <p:embeddedFont>
      <p:font typeface="Fira Sans Bold" charset="1" panose="020B0803050000020004"/>
      <p:regular r:id="rId24"/>
    </p:embeddedFont>
    <p:embeddedFont>
      <p:font typeface="Fira Sans Italics" charset="1" panose="020B0503050000020004"/>
      <p:regular r:id="rId25"/>
    </p:embeddedFont>
    <p:embeddedFont>
      <p:font typeface="Fira Sans Bold Italics" charset="1" panose="020B0803050000020004"/>
      <p:regular r:id="rId26"/>
    </p:embeddedFont>
    <p:embeddedFont>
      <p:font typeface="Fira Sans Thin" charset="1" panose="020B0303050000020004"/>
      <p:regular r:id="rId27"/>
    </p:embeddedFont>
    <p:embeddedFont>
      <p:font typeface="Fira Sans Thin Italics" charset="1" panose="020B0303050000020004"/>
      <p:regular r:id="rId28"/>
    </p:embeddedFont>
    <p:embeddedFont>
      <p:font typeface="Fira Sans Extra-Light" charset="1" panose="020B0403050000020004"/>
      <p:regular r:id="rId29"/>
    </p:embeddedFont>
    <p:embeddedFont>
      <p:font typeface="Fira Sans Extra-Light Italics" charset="1" panose="020B0403050000020004"/>
      <p:regular r:id="rId30"/>
    </p:embeddedFont>
    <p:embeddedFont>
      <p:font typeface="Fira Sans Light" charset="1" panose="020B0403050000020004"/>
      <p:regular r:id="rId31"/>
    </p:embeddedFont>
    <p:embeddedFont>
      <p:font typeface="Fira Sans Light Italics" charset="1" panose="020B0403050000020004"/>
      <p:regular r:id="rId32"/>
    </p:embeddedFont>
    <p:embeddedFont>
      <p:font typeface="Fira Sans Medium" charset="1" panose="020B0603050000020004"/>
      <p:regular r:id="rId33"/>
    </p:embeddedFont>
    <p:embeddedFont>
      <p:font typeface="Fira Sans Medium Italics" charset="1" panose="020B0603050000020004"/>
      <p:regular r:id="rId34"/>
    </p:embeddedFont>
    <p:embeddedFont>
      <p:font typeface="Fira Sans Semi-Bold" charset="1" panose="020B0603050000020004"/>
      <p:regular r:id="rId35"/>
    </p:embeddedFont>
    <p:embeddedFont>
      <p:font typeface="Fira Sans Semi-Bold Italics" charset="1" panose="020B0703050000020004"/>
      <p:regular r:id="rId36"/>
    </p:embeddedFont>
    <p:embeddedFont>
      <p:font typeface="Fira Sans Ultra-Bold" charset="1" panose="020B0903050000020004"/>
      <p:regular r:id="rId37"/>
    </p:embeddedFont>
    <p:embeddedFont>
      <p:font typeface="Fira Sans Ultra-Bold Italics" charset="1" panose="020B0903050000020004"/>
      <p:regular r:id="rId38"/>
    </p:embeddedFont>
    <p:embeddedFont>
      <p:font typeface="Fira Sans Heavy" charset="1" panose="020B0A03050000020004"/>
      <p:regular r:id="rId39"/>
    </p:embeddedFont>
    <p:embeddedFont>
      <p:font typeface="Fira Sans Heavy Italics" charset="1" panose="020B0A03050000020004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slides/slide1.xml" Type="http://schemas.openxmlformats.org/officeDocument/2006/relationships/slide"/><Relationship Id="rId42" Target="slides/slide2.xml" Type="http://schemas.openxmlformats.org/officeDocument/2006/relationships/slide"/><Relationship Id="rId43" Target="slides/slide3.xml" Type="http://schemas.openxmlformats.org/officeDocument/2006/relationships/slide"/><Relationship Id="rId44" Target="slides/slide4.xml" Type="http://schemas.openxmlformats.org/officeDocument/2006/relationships/slide"/><Relationship Id="rId45" Target="slides/slide5.xml" Type="http://schemas.openxmlformats.org/officeDocument/2006/relationships/slide"/><Relationship Id="rId46" Target="slides/slide6.xml" Type="http://schemas.openxmlformats.org/officeDocument/2006/relationships/slide"/><Relationship Id="rId47" Target="slides/slide7.xml" Type="http://schemas.openxmlformats.org/officeDocument/2006/relationships/slide"/><Relationship Id="rId48" Target="slides/slide8.xml" Type="http://schemas.openxmlformats.org/officeDocument/2006/relationships/slide"/><Relationship Id="rId49" Target="slides/slide9.xml" Type="http://schemas.openxmlformats.org/officeDocument/2006/relationships/slide"/><Relationship Id="rId5" Target="tableStyles.xml" Type="http://schemas.openxmlformats.org/officeDocument/2006/relationships/tableStyles"/><Relationship Id="rId50" Target="slides/slide10.xml" Type="http://schemas.openxmlformats.org/officeDocument/2006/relationships/slide"/><Relationship Id="rId51" Target="slides/slide11.xml" Type="http://schemas.openxmlformats.org/officeDocument/2006/relationships/slide"/><Relationship Id="rId52" Target="slides/slide12.xml" Type="http://schemas.openxmlformats.org/officeDocument/2006/relationships/slide"/><Relationship Id="rId53" Target="slides/slide13.xml" Type="http://schemas.openxmlformats.org/officeDocument/2006/relationships/slide"/><Relationship Id="rId54" Target="slides/slide14.xml" Type="http://schemas.openxmlformats.org/officeDocument/2006/relationships/slide"/><Relationship Id="rId55" Target="slides/slide15.xml" Type="http://schemas.openxmlformats.org/officeDocument/2006/relationships/slide"/><Relationship Id="rId56" Target="slides/slide16.xml" Type="http://schemas.openxmlformats.org/officeDocument/2006/relationships/slide"/><Relationship Id="rId57" Target="slides/slide17.xml" Type="http://schemas.openxmlformats.org/officeDocument/2006/relationships/slide"/><Relationship Id="rId58" Target="slides/slide18.xml" Type="http://schemas.openxmlformats.org/officeDocument/2006/relationships/slide"/><Relationship Id="rId59" Target="slides/slide19.xml" Type="http://schemas.openxmlformats.org/officeDocument/2006/relationships/slide"/><Relationship Id="rId6" Target="fonts/font6.fntdata" Type="http://schemas.openxmlformats.org/officeDocument/2006/relationships/font"/><Relationship Id="rId60" Target="slides/slide20.xml" Type="http://schemas.openxmlformats.org/officeDocument/2006/relationships/slide"/><Relationship Id="rId61" Target="slides/slide21.xml" Type="http://schemas.openxmlformats.org/officeDocument/2006/relationships/slide"/><Relationship Id="rId62" Target="slides/slide22.xml" Type="http://schemas.openxmlformats.org/officeDocument/2006/relationships/slide"/><Relationship Id="rId63" Target="slides/slide23.xml" Type="http://schemas.openxmlformats.org/officeDocument/2006/relationships/slide"/><Relationship Id="rId64" Target="slides/slide24.xml" Type="http://schemas.openxmlformats.org/officeDocument/2006/relationships/slide"/><Relationship Id="rId65" Target="slides/slide25.xml" Type="http://schemas.openxmlformats.org/officeDocument/2006/relationships/slide"/><Relationship Id="rId66" Target="slides/slide26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9.png" Type="http://schemas.openxmlformats.org/officeDocument/2006/relationships/image"/><Relationship Id="rId5" Target="../media/image30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1.png" Type="http://schemas.openxmlformats.org/officeDocument/2006/relationships/image"/><Relationship Id="rId5" Target="../media/image3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Relationship Id="rId6" Target="../media/image3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8.png" Type="http://schemas.openxmlformats.org/officeDocument/2006/relationships/image"/><Relationship Id="rId5" Target="../media/image39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0.png" Type="http://schemas.openxmlformats.org/officeDocument/2006/relationships/image"/><Relationship Id="rId5" Target="../media/image41.png" Type="http://schemas.openxmlformats.org/officeDocument/2006/relationships/image"/><Relationship Id="rId6" Target="../media/image4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3.png" Type="http://schemas.openxmlformats.org/officeDocument/2006/relationships/image"/><Relationship Id="rId5" Target="../media/image44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5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6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04670" y="3475772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8827662" y="5289761"/>
            <a:ext cx="5246391" cy="5246370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2661535" y="8246095"/>
            <a:ext cx="5626465" cy="2024411"/>
          </a:xfrm>
          <a:custGeom>
            <a:avLst/>
            <a:gdLst/>
            <a:ahLst/>
            <a:cxnLst/>
            <a:rect r="r" b="b" t="t" l="l"/>
            <a:pathLst>
              <a:path h="2024411" w="5626465">
                <a:moveTo>
                  <a:pt x="0" y="0"/>
                </a:moveTo>
                <a:lnTo>
                  <a:pt x="5626465" y="0"/>
                </a:lnTo>
                <a:lnTo>
                  <a:pt x="5626465" y="2024410"/>
                </a:lnTo>
                <a:lnTo>
                  <a:pt x="0" y="20244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859473"/>
            <a:ext cx="9855893" cy="424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500"/>
              </a:lnSpc>
            </a:pPr>
            <a:r>
              <a:rPr lang="en-US" sz="15000" spc="-675">
                <a:solidFill>
                  <a:srgbClr val="000000"/>
                </a:solidFill>
                <a:latin typeface="Antonio Bold"/>
              </a:rPr>
              <a:t>RELATÓRIO DE GOVERNANÇA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386435" y="5865507"/>
            <a:ext cx="3985206" cy="1468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  <a:spcBef>
                <a:spcPct val="0"/>
              </a:spcBef>
            </a:pPr>
          </a:p>
          <a:p>
            <a:pPr algn="ctr">
              <a:lnSpc>
                <a:spcPts val="5710"/>
              </a:lnSpc>
              <a:spcBef>
                <a:spcPct val="0"/>
              </a:spcBef>
            </a:pPr>
            <a:r>
              <a:rPr lang="en-US" sz="5191" spc="-233">
                <a:solidFill>
                  <a:srgbClr val="000000"/>
                </a:solidFill>
                <a:latin typeface="Antonio Bold"/>
              </a:rPr>
              <a:t>2º SEMESTRE 2023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04670" y="3475772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8827662" y="5289761"/>
            <a:ext cx="5246391" cy="5246370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2661535" y="8246095"/>
            <a:ext cx="5626465" cy="2024411"/>
          </a:xfrm>
          <a:custGeom>
            <a:avLst/>
            <a:gdLst/>
            <a:ahLst/>
            <a:cxnLst/>
            <a:rect r="r" b="b" t="t" l="l"/>
            <a:pathLst>
              <a:path h="2024411" w="5626465">
                <a:moveTo>
                  <a:pt x="0" y="0"/>
                </a:moveTo>
                <a:lnTo>
                  <a:pt x="5626465" y="0"/>
                </a:lnTo>
                <a:lnTo>
                  <a:pt x="5626465" y="2024410"/>
                </a:lnTo>
                <a:lnTo>
                  <a:pt x="0" y="20244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92371" y="431165"/>
            <a:ext cx="7271943" cy="4712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80"/>
              </a:lnSpc>
            </a:pPr>
            <a:r>
              <a:rPr lang="en-US" sz="2800" spc="-126">
                <a:solidFill>
                  <a:srgbClr val="000000"/>
                </a:solidFill>
                <a:latin typeface="M Plus 1m Bold"/>
              </a:rPr>
              <a:t>DIRETORIA EXECUTIVA</a:t>
            </a:r>
          </a:p>
          <a:p>
            <a:pPr>
              <a:lnSpc>
                <a:spcPts val="3080"/>
              </a:lnSpc>
            </a:pPr>
          </a:p>
          <a:p>
            <a:pPr>
              <a:lnSpc>
                <a:spcPts val="3080"/>
              </a:lnSpc>
            </a:pPr>
            <a:r>
              <a:rPr lang="en-US" sz="2800" spc="-126">
                <a:solidFill>
                  <a:srgbClr val="000000"/>
                </a:solidFill>
                <a:latin typeface="M Plus 1m"/>
              </a:rPr>
              <a:t>JULIANA DE LIMA SILVA RODRIGUES - DIRETORA PRESIDENTE</a:t>
            </a:r>
          </a:p>
          <a:p>
            <a:pPr>
              <a:lnSpc>
                <a:spcPts val="3080"/>
              </a:lnSpc>
            </a:pPr>
            <a:r>
              <a:rPr lang="en-US" sz="2800" spc="-126">
                <a:solidFill>
                  <a:srgbClr val="000000"/>
                </a:solidFill>
                <a:latin typeface="M Plus 1m"/>
              </a:rPr>
              <a:t>ELIANE SANTANA TAVARES - DIRETORA ADMINISTRATIVO-FINANCEIRO</a:t>
            </a:r>
          </a:p>
          <a:p>
            <a:pPr>
              <a:lnSpc>
                <a:spcPts val="3080"/>
              </a:lnSpc>
            </a:pPr>
            <a:r>
              <a:rPr lang="en-US" sz="2800" spc="-126">
                <a:solidFill>
                  <a:srgbClr val="000000"/>
                </a:solidFill>
                <a:latin typeface="M Plus 1m"/>
              </a:rPr>
              <a:t>ROGÉRIO FARIA PIMENTEL - DIRETOR TÉCNICO PREVIDENCIÁRIO</a:t>
            </a:r>
          </a:p>
          <a:p>
            <a:pPr>
              <a:lnSpc>
                <a:spcPts val="3080"/>
              </a:lnSpc>
            </a:pPr>
          </a:p>
          <a:p>
            <a:pPr>
              <a:lnSpc>
                <a:spcPts val="3080"/>
              </a:lnSpc>
            </a:pPr>
            <a:r>
              <a:rPr lang="en-US" sz="2800" spc="-126">
                <a:solidFill>
                  <a:srgbClr val="000000"/>
                </a:solidFill>
                <a:latin typeface="M Plus 1m"/>
              </a:rPr>
              <a:t>CERTIFICAÇÃO PROFISSIONAL PARA DIRIGENTES DE RPPS, DA SECRETARIA DA PREVIDÊNCIA - SPREV, PELO INSTITUTO TOTUM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583006" y="456163"/>
            <a:ext cx="9589131" cy="236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080"/>
              </a:lnSpc>
            </a:pPr>
            <a:r>
              <a:rPr lang="en-US" sz="2800" spc="-126">
                <a:solidFill>
                  <a:srgbClr val="000000"/>
                </a:solidFill>
                <a:latin typeface="M Plus 1m Bold"/>
              </a:rPr>
              <a:t>PRÓ-GESTÃO</a:t>
            </a:r>
          </a:p>
          <a:p>
            <a:pPr>
              <a:lnSpc>
                <a:spcPts val="3080"/>
              </a:lnSpc>
            </a:pPr>
          </a:p>
          <a:p>
            <a:pPr>
              <a:lnSpc>
                <a:spcPts val="3080"/>
              </a:lnSpc>
            </a:pPr>
            <a:r>
              <a:rPr lang="en-US" sz="2800" spc="-126">
                <a:solidFill>
                  <a:srgbClr val="000000"/>
                </a:solidFill>
                <a:latin typeface="M Plus 1m"/>
              </a:rPr>
              <a:t>IPC PASSOU PELA AUDITORIA DE SUPERVISÃO DA CERTIFICAÇÃO NO PROGRAMA PRÓ-GESTÃO PARA O NÍVEL DE ADERÊNCIA: III (TRÊS).</a:t>
            </a:r>
          </a:p>
          <a:p>
            <a:pPr>
              <a:lnSpc>
                <a:spcPts val="3080"/>
              </a:lnSpc>
            </a:pPr>
          </a:p>
          <a:p>
            <a:pPr>
              <a:lnSpc>
                <a:spcPts val="3080"/>
              </a:lnSpc>
            </a:pPr>
            <a:r>
              <a:rPr lang="en-US" sz="2800" spc="-126">
                <a:solidFill>
                  <a:srgbClr val="000000"/>
                </a:solidFill>
                <a:latin typeface="M Plus 1m"/>
              </a:rPr>
              <a:t>EMPRESA TOTUM RECOMENDA A CERTIFICAÇÃO EM 13/12/2023.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88054" y="6646739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9266446" y="7085191"/>
            <a:ext cx="3434703" cy="3434689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204609" y="8475644"/>
            <a:ext cx="5034321" cy="1811356"/>
          </a:xfrm>
          <a:custGeom>
            <a:avLst/>
            <a:gdLst/>
            <a:ahLst/>
            <a:cxnLst/>
            <a:rect r="r" b="b" t="t" l="l"/>
            <a:pathLst>
              <a:path h="1811356" w="5034321">
                <a:moveTo>
                  <a:pt x="0" y="0"/>
                </a:moveTo>
                <a:lnTo>
                  <a:pt x="5034321" y="0"/>
                </a:lnTo>
                <a:lnTo>
                  <a:pt x="5034321" y="1811356"/>
                </a:lnTo>
                <a:lnTo>
                  <a:pt x="0" y="1811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56980" y="1341791"/>
            <a:ext cx="9630666" cy="3214343"/>
          </a:xfrm>
          <a:custGeom>
            <a:avLst/>
            <a:gdLst/>
            <a:ahLst/>
            <a:cxnLst/>
            <a:rect r="r" b="b" t="t" l="l"/>
            <a:pathLst>
              <a:path h="3214343" w="9630666">
                <a:moveTo>
                  <a:pt x="0" y="0"/>
                </a:moveTo>
                <a:lnTo>
                  <a:pt x="9630667" y="0"/>
                </a:lnTo>
                <a:lnTo>
                  <a:pt x="9630667" y="3214343"/>
                </a:lnTo>
                <a:lnTo>
                  <a:pt x="0" y="321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56980" y="4699700"/>
            <a:ext cx="9455873" cy="2988007"/>
          </a:xfrm>
          <a:custGeom>
            <a:avLst/>
            <a:gdLst/>
            <a:ahLst/>
            <a:cxnLst/>
            <a:rect r="r" b="b" t="t" l="l"/>
            <a:pathLst>
              <a:path h="2988007" w="9455873">
                <a:moveTo>
                  <a:pt x="0" y="0"/>
                </a:moveTo>
                <a:lnTo>
                  <a:pt x="9455873" y="0"/>
                </a:lnTo>
                <a:lnTo>
                  <a:pt x="9455873" y="2988006"/>
                </a:lnTo>
                <a:lnTo>
                  <a:pt x="0" y="29880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56980" y="425676"/>
            <a:ext cx="10445871" cy="1676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7"/>
              </a:lnSpc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1- DADOS DOS SEGURADOS</a:t>
            </a:r>
          </a:p>
          <a:p>
            <a:pPr>
              <a:lnSpc>
                <a:spcPts val="3267"/>
              </a:lnSpc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1.1 -QUANTITATIVO DE APOSENTADOS E PENSIONISTAS</a:t>
            </a:r>
          </a:p>
          <a:p>
            <a:pPr>
              <a:lnSpc>
                <a:spcPts val="3267"/>
              </a:lnSpc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03976" y="6532980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9266446" y="6947385"/>
            <a:ext cx="3572510" cy="3572495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204609" y="8475644"/>
            <a:ext cx="5034321" cy="1811356"/>
          </a:xfrm>
          <a:custGeom>
            <a:avLst/>
            <a:gdLst/>
            <a:ahLst/>
            <a:cxnLst/>
            <a:rect r="r" b="b" t="t" l="l"/>
            <a:pathLst>
              <a:path h="1811356" w="5034321">
                <a:moveTo>
                  <a:pt x="0" y="0"/>
                </a:moveTo>
                <a:lnTo>
                  <a:pt x="5034321" y="0"/>
                </a:lnTo>
                <a:lnTo>
                  <a:pt x="5034321" y="1811356"/>
                </a:lnTo>
                <a:lnTo>
                  <a:pt x="0" y="1811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98754" y="1756961"/>
            <a:ext cx="7824749" cy="4944597"/>
          </a:xfrm>
          <a:custGeom>
            <a:avLst/>
            <a:gdLst/>
            <a:ahLst/>
            <a:cxnLst/>
            <a:rect r="r" b="b" t="t" l="l"/>
            <a:pathLst>
              <a:path h="4944597" w="7824749">
                <a:moveTo>
                  <a:pt x="0" y="0"/>
                </a:moveTo>
                <a:lnTo>
                  <a:pt x="7824748" y="0"/>
                </a:lnTo>
                <a:lnTo>
                  <a:pt x="7824748" y="4944597"/>
                </a:lnTo>
                <a:lnTo>
                  <a:pt x="0" y="49445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933448" y="1756961"/>
            <a:ext cx="7632911" cy="4951349"/>
          </a:xfrm>
          <a:custGeom>
            <a:avLst/>
            <a:gdLst/>
            <a:ahLst/>
            <a:cxnLst/>
            <a:rect r="r" b="b" t="t" l="l"/>
            <a:pathLst>
              <a:path h="4951349" w="7632911">
                <a:moveTo>
                  <a:pt x="0" y="0"/>
                </a:moveTo>
                <a:lnTo>
                  <a:pt x="7632911" y="0"/>
                </a:lnTo>
                <a:lnTo>
                  <a:pt x="7632911" y="4951349"/>
                </a:lnTo>
                <a:lnTo>
                  <a:pt x="0" y="49513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56980" y="425676"/>
            <a:ext cx="10445871" cy="2085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7"/>
              </a:lnSpc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1- DADOS DOS SEGURADOS</a:t>
            </a:r>
          </a:p>
          <a:p>
            <a:pPr>
              <a:lnSpc>
                <a:spcPts val="3267"/>
              </a:lnSpc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1.2 RESUMOS DAS FOLHAS DE PAGAMENTOS</a:t>
            </a:r>
          </a:p>
          <a:p>
            <a:pPr>
              <a:lnSpc>
                <a:spcPts val="3267"/>
              </a:lnSpc>
            </a:pPr>
          </a:p>
          <a:p>
            <a:pPr>
              <a:lnSpc>
                <a:spcPts val="3267"/>
              </a:lnSpc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14593" y="6614237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9266446" y="7036767"/>
            <a:ext cx="3483127" cy="3483113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253679" y="8475644"/>
            <a:ext cx="5034321" cy="1811356"/>
          </a:xfrm>
          <a:custGeom>
            <a:avLst/>
            <a:gdLst/>
            <a:ahLst/>
            <a:cxnLst/>
            <a:rect r="r" b="b" t="t" l="l"/>
            <a:pathLst>
              <a:path h="1811356" w="5034321">
                <a:moveTo>
                  <a:pt x="0" y="0"/>
                </a:moveTo>
                <a:lnTo>
                  <a:pt x="5034321" y="0"/>
                </a:lnTo>
                <a:lnTo>
                  <a:pt x="5034321" y="1811356"/>
                </a:lnTo>
                <a:lnTo>
                  <a:pt x="0" y="1811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64891" y="559630"/>
            <a:ext cx="16309371" cy="7934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07"/>
              </a:lnSpc>
            </a:pPr>
          </a:p>
          <a:p>
            <a:pPr marL="0" indent="0" lvl="0">
              <a:lnSpc>
                <a:spcPts val="3507"/>
              </a:lnSpc>
              <a:spcBef>
                <a:spcPct val="0"/>
              </a:spcBef>
            </a:pPr>
            <a:r>
              <a:rPr lang="en-US" sz="3189" spc="-143" strike="noStrike" u="none">
                <a:solidFill>
                  <a:srgbClr val="000000"/>
                </a:solidFill>
                <a:latin typeface="M Plus 1m Bold"/>
              </a:rPr>
              <a:t>2 - COMPENSAÇÃO PREVIDENCIÁRIA </a:t>
            </a:r>
          </a:p>
          <a:p>
            <a:pPr marL="0" indent="0" lvl="0">
              <a:lnSpc>
                <a:spcPts val="3507"/>
              </a:lnSpc>
              <a:spcBef>
                <a:spcPct val="0"/>
              </a:spcBef>
            </a:pPr>
          </a:p>
          <a:p>
            <a:pPr marL="0" indent="0" lvl="0">
              <a:lnSpc>
                <a:spcPts val="3507"/>
              </a:lnSpc>
              <a:spcBef>
                <a:spcPct val="0"/>
              </a:spcBef>
            </a:pPr>
            <a:r>
              <a:rPr lang="en-US" sz="3189" spc="-143" strike="noStrike" u="none">
                <a:solidFill>
                  <a:srgbClr val="000000"/>
                </a:solidFill>
                <a:latin typeface="M Plus 1m Bold"/>
              </a:rPr>
              <a:t> 2.3 FLUXO ANUAL RECEBIDO RGPS</a:t>
            </a:r>
          </a:p>
          <a:p>
            <a:pPr algn="ctr" marL="0" indent="0" lvl="0">
              <a:lnSpc>
                <a:spcPts val="31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1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398"/>
              </a:lnSpc>
              <a:spcBef>
                <a:spcPct val="0"/>
              </a:spcBef>
            </a:pPr>
            <a:r>
              <a:rPr lang="en-US" sz="3089" spc="-139" strike="noStrike" u="none">
                <a:solidFill>
                  <a:srgbClr val="000000"/>
                </a:solidFill>
                <a:latin typeface="M Plus 1m Bold"/>
                <a:ea typeface="M Plus 1m Bold"/>
              </a:rPr>
              <a:t> FLUXO 1ºSEMESTRE ►R$ 2.918.247,93</a:t>
            </a:r>
          </a:p>
          <a:p>
            <a:pPr algn="ctr" marL="0" indent="0" lvl="0">
              <a:lnSpc>
                <a:spcPts val="339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398"/>
              </a:lnSpc>
              <a:spcBef>
                <a:spcPct val="0"/>
              </a:spcBef>
            </a:pPr>
            <a:r>
              <a:rPr lang="en-US" sz="3089" spc="-139" strike="noStrike" u="none">
                <a:solidFill>
                  <a:srgbClr val="000000"/>
                </a:solidFill>
                <a:latin typeface="M Plus 1m Bold"/>
                <a:ea typeface="M Plus 1m Bold"/>
              </a:rPr>
              <a:t>FLUXO  2ºSEMESTRE ►R$ 743.294,11</a:t>
            </a:r>
          </a:p>
          <a:p>
            <a:pPr algn="ctr" marL="0" indent="0" lvl="0">
              <a:lnSpc>
                <a:spcPts val="339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398"/>
              </a:lnSpc>
              <a:spcBef>
                <a:spcPct val="0"/>
              </a:spcBef>
            </a:pPr>
            <a:r>
              <a:rPr lang="en-US" sz="3089" spc="-139" strike="noStrike" u="none">
                <a:solidFill>
                  <a:srgbClr val="000000"/>
                </a:solidFill>
                <a:latin typeface="M Plus 1m Bold"/>
                <a:ea typeface="M Plus 1m Bold"/>
              </a:rPr>
              <a:t> FLUXO ANUAL 2023 ►R$ 3.661.542,04</a:t>
            </a:r>
          </a:p>
          <a:p>
            <a:pPr algn="ctr" marL="0" indent="0" lvl="0">
              <a:lnSpc>
                <a:spcPts val="31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1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1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1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1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1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178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17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153555" y="6776749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9266446" y="7231452"/>
            <a:ext cx="3288441" cy="3288428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204609" y="8475644"/>
            <a:ext cx="5034321" cy="1811356"/>
          </a:xfrm>
          <a:custGeom>
            <a:avLst/>
            <a:gdLst/>
            <a:ahLst/>
            <a:cxnLst/>
            <a:rect r="r" b="b" t="t" l="l"/>
            <a:pathLst>
              <a:path h="1811356" w="5034321">
                <a:moveTo>
                  <a:pt x="0" y="0"/>
                </a:moveTo>
                <a:lnTo>
                  <a:pt x="5034321" y="0"/>
                </a:lnTo>
                <a:lnTo>
                  <a:pt x="5034321" y="1811356"/>
                </a:lnTo>
                <a:lnTo>
                  <a:pt x="0" y="1811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24205" y="1028700"/>
            <a:ext cx="6988297" cy="4042432"/>
          </a:xfrm>
          <a:custGeom>
            <a:avLst/>
            <a:gdLst/>
            <a:ahLst/>
            <a:cxnLst/>
            <a:rect r="r" b="b" t="t" l="l"/>
            <a:pathLst>
              <a:path h="4042432" w="6988297">
                <a:moveTo>
                  <a:pt x="0" y="0"/>
                </a:moveTo>
                <a:lnTo>
                  <a:pt x="6988297" y="0"/>
                </a:lnTo>
                <a:lnTo>
                  <a:pt x="6988297" y="4042432"/>
                </a:lnTo>
                <a:lnTo>
                  <a:pt x="0" y="40424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009298" y="1125111"/>
            <a:ext cx="8328295" cy="4409098"/>
          </a:xfrm>
          <a:custGeom>
            <a:avLst/>
            <a:gdLst/>
            <a:ahLst/>
            <a:cxnLst/>
            <a:rect r="r" b="b" t="t" l="l"/>
            <a:pathLst>
              <a:path h="4409098" w="8328295">
                <a:moveTo>
                  <a:pt x="0" y="0"/>
                </a:moveTo>
                <a:lnTo>
                  <a:pt x="8328295" y="0"/>
                </a:lnTo>
                <a:lnTo>
                  <a:pt x="8328295" y="4409098"/>
                </a:lnTo>
                <a:lnTo>
                  <a:pt x="0" y="44090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24205" y="5815934"/>
            <a:ext cx="7285093" cy="4471066"/>
          </a:xfrm>
          <a:custGeom>
            <a:avLst/>
            <a:gdLst/>
            <a:ahLst/>
            <a:cxnLst/>
            <a:rect r="r" b="b" t="t" l="l"/>
            <a:pathLst>
              <a:path h="4471066" w="7285093">
                <a:moveTo>
                  <a:pt x="0" y="0"/>
                </a:moveTo>
                <a:lnTo>
                  <a:pt x="7285093" y="0"/>
                </a:lnTo>
                <a:lnTo>
                  <a:pt x="7285093" y="4471066"/>
                </a:lnTo>
                <a:lnTo>
                  <a:pt x="0" y="44710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33099" y="330390"/>
            <a:ext cx="5320457" cy="447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2 - COMPENSAÇÃO PREVIDENCIÁRIA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620657" y="7020518"/>
            <a:ext cx="13313729" cy="13248724"/>
            <a:chOff x="0" y="0"/>
            <a:chExt cx="6350000" cy="63189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18996"/>
            </a:xfrm>
            <a:custGeom>
              <a:avLst/>
              <a:gdLst/>
              <a:ahLst/>
              <a:cxnLst/>
              <a:rect r="r" b="b" t="t" l="l"/>
              <a:pathLst>
                <a:path h="6318996" w="6350000">
                  <a:moveTo>
                    <a:pt x="3175000" y="0"/>
                  </a:moveTo>
                  <a:cubicBezTo>
                    <a:pt x="1421496" y="0"/>
                    <a:pt x="0" y="1414555"/>
                    <a:pt x="0" y="3159498"/>
                  </a:cubicBezTo>
                  <a:cubicBezTo>
                    <a:pt x="0" y="4904441"/>
                    <a:pt x="1421496" y="6318996"/>
                    <a:pt x="3175000" y="6318996"/>
                  </a:cubicBezTo>
                  <a:cubicBezTo>
                    <a:pt x="4928504" y="6318996"/>
                    <a:pt x="6350000" y="4904441"/>
                    <a:pt x="6350000" y="3159498"/>
                  </a:cubicBezTo>
                  <a:cubicBezTo>
                    <a:pt x="6350000" y="1414555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314654" y="7800574"/>
            <a:ext cx="2719317" cy="2719306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204609" y="8475644"/>
            <a:ext cx="5034321" cy="1811356"/>
          </a:xfrm>
          <a:custGeom>
            <a:avLst/>
            <a:gdLst/>
            <a:ahLst/>
            <a:cxnLst/>
            <a:rect r="r" b="b" t="t" l="l"/>
            <a:pathLst>
              <a:path h="1811356" w="5034321">
                <a:moveTo>
                  <a:pt x="0" y="0"/>
                </a:moveTo>
                <a:lnTo>
                  <a:pt x="5034321" y="0"/>
                </a:lnTo>
                <a:lnTo>
                  <a:pt x="5034321" y="1811356"/>
                </a:lnTo>
                <a:lnTo>
                  <a:pt x="0" y="1811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70257" y="3193282"/>
            <a:ext cx="8673743" cy="2341911"/>
          </a:xfrm>
          <a:custGeom>
            <a:avLst/>
            <a:gdLst/>
            <a:ahLst/>
            <a:cxnLst/>
            <a:rect r="r" b="b" t="t" l="l"/>
            <a:pathLst>
              <a:path h="2341911" w="8673743">
                <a:moveTo>
                  <a:pt x="0" y="0"/>
                </a:moveTo>
                <a:lnTo>
                  <a:pt x="8673743" y="0"/>
                </a:lnTo>
                <a:lnTo>
                  <a:pt x="8673743" y="2341911"/>
                </a:lnTo>
                <a:lnTo>
                  <a:pt x="0" y="23419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323360" y="3193282"/>
            <a:ext cx="8602557" cy="2341911"/>
          </a:xfrm>
          <a:custGeom>
            <a:avLst/>
            <a:gdLst/>
            <a:ahLst/>
            <a:cxnLst/>
            <a:rect r="r" b="b" t="t" l="l"/>
            <a:pathLst>
              <a:path h="2341911" w="8602557">
                <a:moveTo>
                  <a:pt x="0" y="0"/>
                </a:moveTo>
                <a:lnTo>
                  <a:pt x="8602556" y="0"/>
                </a:lnTo>
                <a:lnTo>
                  <a:pt x="8602556" y="2341911"/>
                </a:lnTo>
                <a:lnTo>
                  <a:pt x="0" y="23419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70257" y="5535193"/>
            <a:ext cx="8073938" cy="4059397"/>
          </a:xfrm>
          <a:custGeom>
            <a:avLst/>
            <a:gdLst/>
            <a:ahLst/>
            <a:cxnLst/>
            <a:rect r="r" b="b" t="t" l="l"/>
            <a:pathLst>
              <a:path h="4059397" w="8073938">
                <a:moveTo>
                  <a:pt x="0" y="0"/>
                </a:moveTo>
                <a:lnTo>
                  <a:pt x="8073938" y="0"/>
                </a:lnTo>
                <a:lnTo>
                  <a:pt x="8073938" y="4059396"/>
                </a:lnTo>
                <a:lnTo>
                  <a:pt x="0" y="40593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05200" y="734524"/>
            <a:ext cx="2994728" cy="816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12"/>
              </a:lnSpc>
              <a:spcBef>
                <a:spcPct val="0"/>
              </a:spcBef>
            </a:pPr>
            <a:r>
              <a:rPr lang="en-US" sz="2829" spc="-127" strike="noStrike" u="none">
                <a:solidFill>
                  <a:srgbClr val="000000"/>
                </a:solidFill>
                <a:latin typeface="M Plus 1m Bold"/>
              </a:rPr>
              <a:t>3 CONTRIBUIÇÕES</a:t>
            </a:r>
          </a:p>
          <a:p>
            <a:pPr algn="l" marL="0" indent="0" lvl="0">
              <a:lnSpc>
                <a:spcPts val="3112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671249" y="1171294"/>
            <a:ext cx="16354100" cy="266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0"/>
              </a:lnSpc>
              <a:spcBef>
                <a:spcPct val="0"/>
              </a:spcBef>
            </a:pPr>
            <a:r>
              <a:rPr lang="en-US" sz="2700" spc="-121">
                <a:solidFill>
                  <a:srgbClr val="000000"/>
                </a:solidFill>
                <a:latin typeface="Fira Sans"/>
              </a:rPr>
              <a:t>Contribuição dos </a:t>
            </a:r>
            <a:r>
              <a:rPr lang="en-US" sz="2700" spc="-121">
                <a:solidFill>
                  <a:srgbClr val="000000"/>
                </a:solidFill>
                <a:latin typeface="Fira Sans"/>
                <a:ea typeface="Fira Sans"/>
              </a:rPr>
              <a:t>servidores ativos, aposentados e pensionistas ► 14%</a:t>
            </a:r>
          </a:p>
          <a:p>
            <a:pPr algn="ctr">
              <a:lnSpc>
                <a:spcPts val="2970"/>
              </a:lnSpc>
              <a:spcBef>
                <a:spcPct val="0"/>
              </a:spcBef>
            </a:pPr>
            <a:r>
              <a:rPr lang="en-US" sz="2700" spc="-121">
                <a:solidFill>
                  <a:srgbClr val="000000"/>
                </a:solidFill>
                <a:latin typeface="Fira Sans"/>
                <a:ea typeface="Fira Sans"/>
              </a:rPr>
              <a:t>Contribuições previdenciárias patronal dos servidores ativos e cedidos ►16%</a:t>
            </a:r>
          </a:p>
          <a:p>
            <a:pPr algn="ctr">
              <a:lnSpc>
                <a:spcPts val="2970"/>
              </a:lnSpc>
              <a:spcBef>
                <a:spcPct val="0"/>
              </a:spcBef>
            </a:pPr>
          </a:p>
          <a:p>
            <a:pPr algn="ctr">
              <a:lnSpc>
                <a:spcPts val="2970"/>
              </a:lnSpc>
              <a:spcBef>
                <a:spcPct val="0"/>
              </a:spcBef>
            </a:pPr>
            <a:r>
              <a:rPr lang="en-US" sz="2700" spc="-121">
                <a:solidFill>
                  <a:srgbClr val="000000"/>
                </a:solidFill>
                <a:latin typeface="Fira Sans"/>
              </a:rPr>
              <a:t> Destaca-se que nesse semestre os valores foram devidamente repassados pela Prefeitura e Câmara Municipal, cumprindo e respeitando os prazos e valores devidos.</a:t>
            </a:r>
          </a:p>
          <a:p>
            <a:pPr algn="ctr">
              <a:lnSpc>
                <a:spcPts val="3190"/>
              </a:lnSpc>
              <a:spcBef>
                <a:spcPct val="0"/>
              </a:spcBef>
            </a:pPr>
          </a:p>
          <a:p>
            <a:pPr algn="ctr">
              <a:lnSpc>
                <a:spcPts val="319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230627" y="6841754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9965251" y="7410545"/>
            <a:ext cx="3239358" cy="3239345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204609" y="8550178"/>
            <a:ext cx="4827168" cy="1736822"/>
          </a:xfrm>
          <a:custGeom>
            <a:avLst/>
            <a:gdLst/>
            <a:ahLst/>
            <a:cxnLst/>
            <a:rect r="r" b="b" t="t" l="l"/>
            <a:pathLst>
              <a:path h="1736822" w="4827168">
                <a:moveTo>
                  <a:pt x="0" y="0"/>
                </a:moveTo>
                <a:lnTo>
                  <a:pt x="4827169" y="0"/>
                </a:lnTo>
                <a:lnTo>
                  <a:pt x="4827169" y="1736822"/>
                </a:lnTo>
                <a:lnTo>
                  <a:pt x="0" y="17368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3016283"/>
            <a:ext cx="5797158" cy="2350865"/>
          </a:xfrm>
          <a:custGeom>
            <a:avLst/>
            <a:gdLst/>
            <a:ahLst/>
            <a:cxnLst/>
            <a:rect r="r" b="b" t="t" l="l"/>
            <a:pathLst>
              <a:path h="2350865" w="5797158">
                <a:moveTo>
                  <a:pt x="0" y="0"/>
                </a:moveTo>
                <a:lnTo>
                  <a:pt x="5797158" y="0"/>
                </a:lnTo>
                <a:lnTo>
                  <a:pt x="5797158" y="2350865"/>
                </a:lnTo>
                <a:lnTo>
                  <a:pt x="0" y="23508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24846" y="5642146"/>
            <a:ext cx="4977348" cy="3081769"/>
          </a:xfrm>
          <a:custGeom>
            <a:avLst/>
            <a:gdLst/>
            <a:ahLst/>
            <a:cxnLst/>
            <a:rect r="r" b="b" t="t" l="l"/>
            <a:pathLst>
              <a:path h="3081769" w="4977348">
                <a:moveTo>
                  <a:pt x="0" y="0"/>
                </a:moveTo>
                <a:lnTo>
                  <a:pt x="4977349" y="0"/>
                </a:lnTo>
                <a:lnTo>
                  <a:pt x="4977349" y="3081770"/>
                </a:lnTo>
                <a:lnTo>
                  <a:pt x="0" y="30817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305504" y="1637650"/>
            <a:ext cx="6318955" cy="2331265"/>
          </a:xfrm>
          <a:custGeom>
            <a:avLst/>
            <a:gdLst/>
            <a:ahLst/>
            <a:cxnLst/>
            <a:rect r="r" b="b" t="t" l="l"/>
            <a:pathLst>
              <a:path h="2331265" w="6318955">
                <a:moveTo>
                  <a:pt x="0" y="0"/>
                </a:moveTo>
                <a:lnTo>
                  <a:pt x="6318954" y="0"/>
                </a:lnTo>
                <a:lnTo>
                  <a:pt x="6318954" y="2331265"/>
                </a:lnTo>
                <a:lnTo>
                  <a:pt x="0" y="23312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44834" y="632824"/>
            <a:ext cx="6071119" cy="146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5191" spc="-233">
                <a:solidFill>
                  <a:srgbClr val="000000"/>
                </a:solidFill>
                <a:latin typeface="Antonio Bold"/>
              </a:rPr>
              <a:t>4. GESTÃO ATUARIAL </a:t>
            </a:r>
          </a:p>
          <a:p>
            <a:pPr algn="ctr">
              <a:lnSpc>
                <a:spcPts val="5710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7305504" y="594724"/>
            <a:ext cx="5319494" cy="1042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57"/>
              </a:lnSpc>
              <a:spcBef>
                <a:spcPct val="0"/>
              </a:spcBef>
            </a:pPr>
            <a:r>
              <a:rPr lang="en-US" sz="1870" spc="-84" strike="noStrike" u="none">
                <a:solidFill>
                  <a:srgbClr val="000000"/>
                </a:solidFill>
                <a:latin typeface="Fira Sans"/>
                <a:ea typeface="Fira Sans"/>
              </a:rPr>
              <a:t>A Portaria MTP n° 1.467/2022 oferece a possibilidade de se deduzir o Limite de Deficit Atuarial (LDA) do valor do deficit atuarial apurado na avaliação, conforme segue: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825858" y="4159940"/>
            <a:ext cx="11462142" cy="972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65"/>
              </a:lnSpc>
              <a:spcBef>
                <a:spcPct val="0"/>
              </a:spcBef>
            </a:pPr>
            <a:r>
              <a:rPr lang="en-US" sz="2332" spc="-104">
                <a:solidFill>
                  <a:srgbClr val="000000"/>
                </a:solidFill>
                <a:latin typeface="Fira Sans"/>
              </a:rPr>
              <a:t>Constatado resultado atuarial superavitário, dispensa-se a obrigação de revisão do plano de amortização em curso. </a:t>
            </a:r>
          </a:p>
          <a:p>
            <a:pPr algn="ctr">
              <a:lnSpc>
                <a:spcPts val="2565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2098928"/>
            <a:ext cx="4119265" cy="447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4.1  RESULTADO ATUARIAL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928287" y="7378046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857379" y="7621481"/>
            <a:ext cx="2914662" cy="2914650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585152" y="8594908"/>
            <a:ext cx="4702848" cy="1692092"/>
          </a:xfrm>
          <a:custGeom>
            <a:avLst/>
            <a:gdLst/>
            <a:ahLst/>
            <a:cxnLst/>
            <a:rect r="r" b="b" t="t" l="l"/>
            <a:pathLst>
              <a:path h="1692092" w="4702848">
                <a:moveTo>
                  <a:pt x="0" y="0"/>
                </a:moveTo>
                <a:lnTo>
                  <a:pt x="4702848" y="0"/>
                </a:lnTo>
                <a:lnTo>
                  <a:pt x="4702848" y="1692092"/>
                </a:lnTo>
                <a:lnTo>
                  <a:pt x="0" y="16920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12557" y="2266405"/>
            <a:ext cx="11202463" cy="5754191"/>
          </a:xfrm>
          <a:custGeom>
            <a:avLst/>
            <a:gdLst/>
            <a:ahLst/>
            <a:cxnLst/>
            <a:rect r="r" b="b" t="t" l="l"/>
            <a:pathLst>
              <a:path h="5754191" w="11202463">
                <a:moveTo>
                  <a:pt x="0" y="0"/>
                </a:moveTo>
                <a:lnTo>
                  <a:pt x="11202463" y="0"/>
                </a:lnTo>
                <a:lnTo>
                  <a:pt x="11202463" y="5754190"/>
                </a:lnTo>
                <a:lnTo>
                  <a:pt x="0" y="57541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19493" y="1758596"/>
            <a:ext cx="4462165" cy="447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4.2 CUSTEIO ADMINISTRATIVO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0" y="739788"/>
            <a:ext cx="6071119" cy="146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5191" spc="-233">
                <a:solidFill>
                  <a:srgbClr val="000000"/>
                </a:solidFill>
                <a:latin typeface="Antonio Bold"/>
              </a:rPr>
              <a:t>4. GESTÃO ATUARIAL </a:t>
            </a:r>
          </a:p>
          <a:p>
            <a:pPr algn="ctr">
              <a:lnSpc>
                <a:spcPts val="571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928287" y="7378046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857379" y="7621481"/>
            <a:ext cx="2914662" cy="2914650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585152" y="8594908"/>
            <a:ext cx="4702848" cy="1692092"/>
          </a:xfrm>
          <a:custGeom>
            <a:avLst/>
            <a:gdLst/>
            <a:ahLst/>
            <a:cxnLst/>
            <a:rect r="r" b="b" t="t" l="l"/>
            <a:pathLst>
              <a:path h="1692092" w="4702848">
                <a:moveTo>
                  <a:pt x="0" y="0"/>
                </a:moveTo>
                <a:lnTo>
                  <a:pt x="4702848" y="0"/>
                </a:lnTo>
                <a:lnTo>
                  <a:pt x="4702848" y="1692092"/>
                </a:lnTo>
                <a:lnTo>
                  <a:pt x="0" y="16920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28814" y="1945872"/>
            <a:ext cx="11143868" cy="3917418"/>
          </a:xfrm>
          <a:custGeom>
            <a:avLst/>
            <a:gdLst/>
            <a:ahLst/>
            <a:cxnLst/>
            <a:rect r="r" b="b" t="t" l="l"/>
            <a:pathLst>
              <a:path h="3917418" w="11143868">
                <a:moveTo>
                  <a:pt x="0" y="0"/>
                </a:moveTo>
                <a:lnTo>
                  <a:pt x="11143868" y="0"/>
                </a:lnTo>
                <a:lnTo>
                  <a:pt x="11143868" y="3917418"/>
                </a:lnTo>
                <a:lnTo>
                  <a:pt x="0" y="3917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28814" y="1312649"/>
            <a:ext cx="9502649" cy="856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4.3 PLANO DE AMORTIZAÇÃO DO DÉFICIT TÉCNICO ATUARIAL </a:t>
            </a:r>
          </a:p>
          <a:p>
            <a:pPr algn="ctr">
              <a:lnSpc>
                <a:spcPts val="3267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15016" y="479767"/>
            <a:ext cx="6071119" cy="146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5191" spc="-233">
                <a:solidFill>
                  <a:srgbClr val="000000"/>
                </a:solidFill>
                <a:latin typeface="Antonio Bold"/>
              </a:rPr>
              <a:t>4. GESTÃO ATUARIAL </a:t>
            </a:r>
          </a:p>
          <a:p>
            <a:pPr algn="ctr">
              <a:lnSpc>
                <a:spcPts val="571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928287" y="7378046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857379" y="7621481"/>
            <a:ext cx="2914662" cy="2914650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585152" y="8594908"/>
            <a:ext cx="4702848" cy="1692092"/>
          </a:xfrm>
          <a:custGeom>
            <a:avLst/>
            <a:gdLst/>
            <a:ahLst/>
            <a:cxnLst/>
            <a:rect r="r" b="b" t="t" l="l"/>
            <a:pathLst>
              <a:path h="1692092" w="4702848">
                <a:moveTo>
                  <a:pt x="0" y="0"/>
                </a:moveTo>
                <a:lnTo>
                  <a:pt x="4702848" y="0"/>
                </a:lnTo>
                <a:lnTo>
                  <a:pt x="4702848" y="1692092"/>
                </a:lnTo>
                <a:lnTo>
                  <a:pt x="0" y="16920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5016" y="1837884"/>
            <a:ext cx="8698893" cy="8291287"/>
          </a:xfrm>
          <a:custGeom>
            <a:avLst/>
            <a:gdLst/>
            <a:ahLst/>
            <a:cxnLst/>
            <a:rect r="r" b="b" t="t" l="l"/>
            <a:pathLst>
              <a:path h="8291287" w="8698893">
                <a:moveTo>
                  <a:pt x="0" y="0"/>
                </a:moveTo>
                <a:lnTo>
                  <a:pt x="8698893" y="0"/>
                </a:lnTo>
                <a:lnTo>
                  <a:pt x="8698893" y="8291287"/>
                </a:lnTo>
                <a:lnTo>
                  <a:pt x="0" y="82912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28814" y="1312649"/>
            <a:ext cx="9502649" cy="1266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7"/>
              </a:lnSpc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4.4 ANÁLISE COMPARATIVA </a:t>
            </a:r>
          </a:p>
          <a:p>
            <a:pPr algn="ctr">
              <a:lnSpc>
                <a:spcPts val="3267"/>
              </a:lnSpc>
            </a:pPr>
          </a:p>
          <a:p>
            <a:pPr algn="ctr">
              <a:lnSpc>
                <a:spcPts val="3267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15016" y="479767"/>
            <a:ext cx="6071119" cy="146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5191" spc="-233">
                <a:solidFill>
                  <a:srgbClr val="000000"/>
                </a:solidFill>
                <a:latin typeface="Antonio Bold"/>
              </a:rPr>
              <a:t>4. GESTÃO ATUARIAL </a:t>
            </a:r>
          </a:p>
          <a:p>
            <a:pPr algn="ctr">
              <a:lnSpc>
                <a:spcPts val="571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9985514" y="2319370"/>
            <a:ext cx="6089814" cy="3268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1"/>
              </a:lnSpc>
              <a:spcBef>
                <a:spcPct val="0"/>
              </a:spcBef>
            </a:pPr>
            <a:r>
              <a:rPr lang="en-US" sz="2364" spc="-106">
                <a:solidFill>
                  <a:srgbClr val="000000"/>
                </a:solidFill>
                <a:latin typeface="M Plus 1m"/>
              </a:rPr>
              <a:t>SOBRE  A EVOLUÇÃO DO PATRIMÔNIO, CABE DESTACAR O ITEM 11.2 DA AVALIAÇÃO ATUARIAL:</a:t>
            </a:r>
          </a:p>
          <a:p>
            <a:pPr algn="ctr">
              <a:lnSpc>
                <a:spcPts val="2601"/>
              </a:lnSpc>
              <a:spcBef>
                <a:spcPct val="0"/>
              </a:spcBef>
            </a:pPr>
          </a:p>
          <a:p>
            <a:pPr algn="ctr">
              <a:lnSpc>
                <a:spcPts val="2601"/>
              </a:lnSpc>
              <a:spcBef>
                <a:spcPct val="0"/>
              </a:spcBef>
            </a:pPr>
            <a:r>
              <a:rPr lang="en-US" sz="2364" spc="-106">
                <a:solidFill>
                  <a:srgbClr val="000000"/>
                </a:solidFill>
                <a:latin typeface="M Plus 1m"/>
              </a:rPr>
              <a:t>O PATRIMÔNIO DO FUNDO EM CAPITALIZAÇÃO (PLANO PREVIDENCIÁRIO) DO RPPS EVOLUIU </a:t>
            </a:r>
          </a:p>
          <a:p>
            <a:pPr algn="ctr">
              <a:lnSpc>
                <a:spcPts val="2601"/>
              </a:lnSpc>
              <a:spcBef>
                <a:spcPct val="0"/>
              </a:spcBef>
            </a:pPr>
            <a:r>
              <a:rPr lang="en-US" sz="2364" spc="-106">
                <a:solidFill>
                  <a:srgbClr val="000000"/>
                </a:solidFill>
                <a:latin typeface="M Plus 1m"/>
              </a:rPr>
              <a:t>DE </a:t>
            </a:r>
            <a:r>
              <a:rPr lang="en-US" sz="2364" spc="-106">
                <a:solidFill>
                  <a:srgbClr val="000000"/>
                </a:solidFill>
                <a:latin typeface="M Plus 1m Bold"/>
              </a:rPr>
              <a:t>R$ 402.291.190,24</a:t>
            </a:r>
            <a:r>
              <a:rPr lang="en-US" sz="2364" spc="-106">
                <a:solidFill>
                  <a:srgbClr val="000000"/>
                </a:solidFill>
                <a:latin typeface="M Plus 1m"/>
              </a:rPr>
              <a:t> NA AVALIAÇÃO ATUARIAL DE DEZEMBRO DE 2022, </a:t>
            </a:r>
          </a:p>
          <a:p>
            <a:pPr algn="ctr">
              <a:lnSpc>
                <a:spcPts val="2601"/>
              </a:lnSpc>
              <a:spcBef>
                <a:spcPct val="0"/>
              </a:spcBef>
            </a:pPr>
          </a:p>
          <a:p>
            <a:pPr algn="ctr">
              <a:lnSpc>
                <a:spcPts val="2601"/>
              </a:lnSpc>
              <a:spcBef>
                <a:spcPct val="0"/>
              </a:spcBef>
            </a:pPr>
            <a:r>
              <a:rPr lang="en-US" sz="2364" spc="-106">
                <a:solidFill>
                  <a:srgbClr val="000000"/>
                </a:solidFill>
                <a:latin typeface="M Plus 1m Bold"/>
              </a:rPr>
              <a:t>PARA R$ 499.287.298,84</a:t>
            </a:r>
            <a:r>
              <a:rPr lang="en-US" sz="2364" spc="-106">
                <a:solidFill>
                  <a:srgbClr val="000000"/>
                </a:solidFill>
                <a:latin typeface="M Plus 1m"/>
              </a:rPr>
              <a:t> EM DEZEMBRO DE 2023, </a:t>
            </a:r>
            <a:r>
              <a:rPr lang="en-US" sz="2364" spc="-106">
                <a:solidFill>
                  <a:srgbClr val="004AAD"/>
                </a:solidFill>
                <a:latin typeface="M Plus 1m Bold"/>
              </a:rPr>
              <a:t>APRESENTANDO 24,11% DE CRESCIMENTO.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928287" y="7378046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857379" y="7621481"/>
            <a:ext cx="2914662" cy="2914650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585152" y="8594908"/>
            <a:ext cx="4702848" cy="1692092"/>
          </a:xfrm>
          <a:custGeom>
            <a:avLst/>
            <a:gdLst/>
            <a:ahLst/>
            <a:cxnLst/>
            <a:rect r="r" b="b" t="t" l="l"/>
            <a:pathLst>
              <a:path h="1692092" w="4702848">
                <a:moveTo>
                  <a:pt x="0" y="0"/>
                </a:moveTo>
                <a:lnTo>
                  <a:pt x="4702848" y="0"/>
                </a:lnTo>
                <a:lnTo>
                  <a:pt x="4702848" y="1692092"/>
                </a:lnTo>
                <a:lnTo>
                  <a:pt x="0" y="16920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28228" y="1836738"/>
            <a:ext cx="11218578" cy="1174037"/>
          </a:xfrm>
          <a:custGeom>
            <a:avLst/>
            <a:gdLst/>
            <a:ahLst/>
            <a:cxnLst/>
            <a:rect r="r" b="b" t="t" l="l"/>
            <a:pathLst>
              <a:path h="1174037" w="11218578">
                <a:moveTo>
                  <a:pt x="0" y="0"/>
                </a:moveTo>
                <a:lnTo>
                  <a:pt x="11218578" y="0"/>
                </a:lnTo>
                <a:lnTo>
                  <a:pt x="11218578" y="1174037"/>
                </a:lnTo>
                <a:lnTo>
                  <a:pt x="0" y="11740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94818" y="3334625"/>
            <a:ext cx="5642699" cy="4867736"/>
          </a:xfrm>
          <a:custGeom>
            <a:avLst/>
            <a:gdLst/>
            <a:ahLst/>
            <a:cxnLst/>
            <a:rect r="r" b="b" t="t" l="l"/>
            <a:pathLst>
              <a:path h="4867736" w="5642699">
                <a:moveTo>
                  <a:pt x="0" y="0"/>
                </a:moveTo>
                <a:lnTo>
                  <a:pt x="5642699" y="0"/>
                </a:lnTo>
                <a:lnTo>
                  <a:pt x="5642699" y="4867736"/>
                </a:lnTo>
                <a:lnTo>
                  <a:pt x="0" y="48677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684518" y="3334625"/>
            <a:ext cx="5511635" cy="4340826"/>
          </a:xfrm>
          <a:custGeom>
            <a:avLst/>
            <a:gdLst/>
            <a:ahLst/>
            <a:cxnLst/>
            <a:rect r="r" b="b" t="t" l="l"/>
            <a:pathLst>
              <a:path h="4340826" w="5511635">
                <a:moveTo>
                  <a:pt x="0" y="0"/>
                </a:moveTo>
                <a:lnTo>
                  <a:pt x="5511635" y="0"/>
                </a:lnTo>
                <a:lnTo>
                  <a:pt x="5511635" y="4340826"/>
                </a:lnTo>
                <a:lnTo>
                  <a:pt x="0" y="43408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347808" y="3334625"/>
            <a:ext cx="5940192" cy="3259096"/>
          </a:xfrm>
          <a:custGeom>
            <a:avLst/>
            <a:gdLst/>
            <a:ahLst/>
            <a:cxnLst/>
            <a:rect r="r" b="b" t="t" l="l"/>
            <a:pathLst>
              <a:path h="3259096" w="5940192">
                <a:moveTo>
                  <a:pt x="0" y="0"/>
                </a:moveTo>
                <a:lnTo>
                  <a:pt x="5940192" y="0"/>
                </a:lnTo>
                <a:lnTo>
                  <a:pt x="5940192" y="3259096"/>
                </a:lnTo>
                <a:lnTo>
                  <a:pt x="0" y="32590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2620" r="0" b="-262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06992" y="1028700"/>
            <a:ext cx="9502649" cy="1266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7"/>
              </a:lnSpc>
            </a:pPr>
            <a:r>
              <a:rPr lang="en-US" sz="2970" spc="-133">
                <a:solidFill>
                  <a:srgbClr val="000000"/>
                </a:solidFill>
                <a:latin typeface="M Plus 1m"/>
              </a:rPr>
              <a:t>4.5 PARECER ATUARIAL</a:t>
            </a:r>
          </a:p>
          <a:p>
            <a:pPr algn="ctr">
              <a:lnSpc>
                <a:spcPts val="3267"/>
              </a:lnSpc>
            </a:pPr>
          </a:p>
          <a:p>
            <a:pPr algn="ctr">
              <a:lnSpc>
                <a:spcPts val="3267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47625"/>
            <a:ext cx="6071119" cy="146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5191" spc="-233">
                <a:solidFill>
                  <a:srgbClr val="000000"/>
                </a:solidFill>
                <a:latin typeface="Antonio Bold"/>
              </a:rPr>
              <a:t>4. GESTÃO ATUARIAL </a:t>
            </a:r>
          </a:p>
          <a:p>
            <a:pPr algn="ctr">
              <a:lnSpc>
                <a:spcPts val="5710"/>
              </a:lnSpc>
              <a:spcBef>
                <a:spcPct val="0"/>
              </a:spcBef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556260" y="5076825"/>
            <a:ext cx="5396865" cy="559118"/>
            <a:chOff x="0" y="0"/>
            <a:chExt cx="7195820" cy="74549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-27940" y="25400"/>
              <a:ext cx="7270750" cy="843280"/>
            </a:xfrm>
            <a:custGeom>
              <a:avLst/>
              <a:gdLst/>
              <a:ahLst/>
              <a:cxnLst/>
              <a:rect r="r" b="b" t="t" l="l"/>
              <a:pathLst>
                <a:path h="843280" w="7270750">
                  <a:moveTo>
                    <a:pt x="114300" y="25400"/>
                  </a:moveTo>
                  <a:cubicBezTo>
                    <a:pt x="1460500" y="59690"/>
                    <a:pt x="3575050" y="0"/>
                    <a:pt x="4112260" y="48260"/>
                  </a:cubicBezTo>
                  <a:cubicBezTo>
                    <a:pt x="4284980" y="64770"/>
                    <a:pt x="4310380" y="93980"/>
                    <a:pt x="4451350" y="110490"/>
                  </a:cubicBezTo>
                  <a:cubicBezTo>
                    <a:pt x="4685030" y="138430"/>
                    <a:pt x="5165090" y="128270"/>
                    <a:pt x="5380990" y="156210"/>
                  </a:cubicBezTo>
                  <a:cubicBezTo>
                    <a:pt x="5499100" y="171450"/>
                    <a:pt x="5524500" y="200660"/>
                    <a:pt x="5651500" y="213360"/>
                  </a:cubicBezTo>
                  <a:cubicBezTo>
                    <a:pt x="5952490" y="245110"/>
                    <a:pt x="6992620" y="33020"/>
                    <a:pt x="7171690" y="212090"/>
                  </a:cubicBezTo>
                  <a:cubicBezTo>
                    <a:pt x="7270750" y="309880"/>
                    <a:pt x="7269480" y="571500"/>
                    <a:pt x="7171690" y="669290"/>
                  </a:cubicBezTo>
                  <a:cubicBezTo>
                    <a:pt x="6996430" y="843280"/>
                    <a:pt x="6008370" y="692150"/>
                    <a:pt x="5704840" y="666750"/>
                  </a:cubicBezTo>
                  <a:cubicBezTo>
                    <a:pt x="5567680" y="655320"/>
                    <a:pt x="5520690" y="628650"/>
                    <a:pt x="5406390" y="617220"/>
                  </a:cubicBezTo>
                  <a:cubicBezTo>
                    <a:pt x="5259070" y="601980"/>
                    <a:pt x="5081270" y="609600"/>
                    <a:pt x="4892040" y="595630"/>
                  </a:cubicBezTo>
                  <a:cubicBezTo>
                    <a:pt x="4658360" y="576580"/>
                    <a:pt x="4462780" y="525780"/>
                    <a:pt x="4112260" y="505460"/>
                  </a:cubicBezTo>
                  <a:cubicBezTo>
                    <a:pt x="3388360" y="464820"/>
                    <a:pt x="1470660" y="515620"/>
                    <a:pt x="773430" y="505460"/>
                  </a:cubicBezTo>
                  <a:cubicBezTo>
                    <a:pt x="454660" y="501650"/>
                    <a:pt x="173990" y="593090"/>
                    <a:pt x="78740" y="486410"/>
                  </a:cubicBezTo>
                  <a:cubicBezTo>
                    <a:pt x="0" y="398780"/>
                    <a:pt x="114300" y="25400"/>
                    <a:pt x="114300" y="2540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639128" y="5514022"/>
            <a:ext cx="5330190" cy="422910"/>
            <a:chOff x="0" y="0"/>
            <a:chExt cx="7106920" cy="5638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-71120" y="50800"/>
              <a:ext cx="7247890" cy="937260"/>
            </a:xfrm>
            <a:custGeom>
              <a:avLst/>
              <a:gdLst/>
              <a:ahLst/>
              <a:cxnLst/>
              <a:rect r="r" b="b" t="t" l="l"/>
              <a:pathLst>
                <a:path h="937260" w="7247890">
                  <a:moveTo>
                    <a:pt x="121920" y="0"/>
                  </a:moveTo>
                  <a:cubicBezTo>
                    <a:pt x="7247890" y="120650"/>
                    <a:pt x="7247890" y="335280"/>
                    <a:pt x="7127240" y="457200"/>
                  </a:cubicBezTo>
                  <a:cubicBezTo>
                    <a:pt x="6652259" y="932180"/>
                    <a:pt x="599440" y="937260"/>
                    <a:pt x="121920" y="461010"/>
                  </a:cubicBezTo>
                  <a:cubicBezTo>
                    <a:pt x="0" y="339090"/>
                    <a:pt x="121920" y="0"/>
                    <a:pt x="121920" y="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524828" y="5886450"/>
            <a:ext cx="4606290" cy="483870"/>
            <a:chOff x="0" y="0"/>
            <a:chExt cx="6141720" cy="6451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6350" y="-257810"/>
              <a:ext cx="6201410" cy="1257300"/>
            </a:xfrm>
            <a:custGeom>
              <a:avLst/>
              <a:gdLst/>
              <a:ahLst/>
              <a:cxnLst/>
              <a:rect r="r" b="b" t="t" l="l"/>
              <a:pathLst>
                <a:path h="1257300" w="6201410">
                  <a:moveTo>
                    <a:pt x="162560" y="308610"/>
                  </a:moveTo>
                  <a:cubicBezTo>
                    <a:pt x="505460" y="384810"/>
                    <a:pt x="654050" y="384810"/>
                    <a:pt x="942340" y="392430"/>
                  </a:cubicBezTo>
                  <a:cubicBezTo>
                    <a:pt x="1804670" y="415290"/>
                    <a:pt x="5689600" y="0"/>
                    <a:pt x="6083300" y="393700"/>
                  </a:cubicBezTo>
                  <a:cubicBezTo>
                    <a:pt x="6200140" y="511810"/>
                    <a:pt x="6201410" y="732790"/>
                    <a:pt x="6083300" y="850900"/>
                  </a:cubicBezTo>
                  <a:cubicBezTo>
                    <a:pt x="5675630" y="1257300"/>
                    <a:pt x="1426210" y="882650"/>
                    <a:pt x="650240" y="843280"/>
                  </a:cubicBezTo>
                  <a:cubicBezTo>
                    <a:pt x="438150" y="833120"/>
                    <a:pt x="356870" y="822960"/>
                    <a:pt x="246380" y="803910"/>
                  </a:cubicBezTo>
                  <a:cubicBezTo>
                    <a:pt x="166370" y="789940"/>
                    <a:pt x="73660" y="805180"/>
                    <a:pt x="44450" y="754380"/>
                  </a:cubicBezTo>
                  <a:cubicBezTo>
                    <a:pt x="0" y="680720"/>
                    <a:pt x="162560" y="308610"/>
                    <a:pt x="162560" y="30861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534352" y="6946582"/>
            <a:ext cx="5414962" cy="506730"/>
            <a:chOff x="0" y="0"/>
            <a:chExt cx="7219950" cy="6756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-69850" y="50800"/>
              <a:ext cx="7307580" cy="895350"/>
            </a:xfrm>
            <a:custGeom>
              <a:avLst/>
              <a:gdLst/>
              <a:ahLst/>
              <a:cxnLst/>
              <a:rect r="r" b="b" t="t" l="l"/>
              <a:pathLst>
                <a:path h="895350" w="7307580">
                  <a:moveTo>
                    <a:pt x="120650" y="0"/>
                  </a:moveTo>
                  <a:cubicBezTo>
                    <a:pt x="6266180" y="3810"/>
                    <a:pt x="6299200" y="3810"/>
                    <a:pt x="6389370" y="11430"/>
                  </a:cubicBezTo>
                  <a:cubicBezTo>
                    <a:pt x="6478270" y="19050"/>
                    <a:pt x="6563360" y="30480"/>
                    <a:pt x="6654800" y="45720"/>
                  </a:cubicBezTo>
                  <a:cubicBezTo>
                    <a:pt x="6751320" y="62230"/>
                    <a:pt x="6852920" y="96520"/>
                    <a:pt x="6951980" y="107950"/>
                  </a:cubicBezTo>
                  <a:cubicBezTo>
                    <a:pt x="7047230" y="119380"/>
                    <a:pt x="7185660" y="60960"/>
                    <a:pt x="7237730" y="116840"/>
                  </a:cubicBezTo>
                  <a:cubicBezTo>
                    <a:pt x="7305040" y="185420"/>
                    <a:pt x="7307580" y="505460"/>
                    <a:pt x="7237730" y="574040"/>
                  </a:cubicBezTo>
                  <a:cubicBezTo>
                    <a:pt x="7178040" y="631190"/>
                    <a:pt x="7012940" y="575310"/>
                    <a:pt x="6910070" y="562610"/>
                  </a:cubicBezTo>
                  <a:cubicBezTo>
                    <a:pt x="6818630" y="551180"/>
                    <a:pt x="6753860" y="519430"/>
                    <a:pt x="6650990" y="502920"/>
                  </a:cubicBezTo>
                  <a:cubicBezTo>
                    <a:pt x="6504940" y="480060"/>
                    <a:pt x="6391910" y="468630"/>
                    <a:pt x="6116320" y="457200"/>
                  </a:cubicBezTo>
                  <a:cubicBezTo>
                    <a:pt x="5198110" y="417830"/>
                    <a:pt x="554990" y="895350"/>
                    <a:pt x="120650" y="462280"/>
                  </a:cubicBezTo>
                  <a:cubicBezTo>
                    <a:pt x="0" y="341630"/>
                    <a:pt x="120650" y="0"/>
                    <a:pt x="120650" y="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542925" y="7348538"/>
            <a:ext cx="5426392" cy="506730"/>
            <a:chOff x="0" y="0"/>
            <a:chExt cx="7235190" cy="67564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-38100" y="21590"/>
              <a:ext cx="7289800" cy="727710"/>
            </a:xfrm>
            <a:custGeom>
              <a:avLst/>
              <a:gdLst/>
              <a:ahLst/>
              <a:cxnLst/>
              <a:rect r="r" b="b" t="t" l="l"/>
              <a:pathLst>
                <a:path h="727710" w="7289800">
                  <a:moveTo>
                    <a:pt x="113030" y="123190"/>
                  </a:moveTo>
                  <a:cubicBezTo>
                    <a:pt x="1643380" y="158750"/>
                    <a:pt x="5068570" y="190500"/>
                    <a:pt x="6029960" y="146050"/>
                  </a:cubicBezTo>
                  <a:cubicBezTo>
                    <a:pt x="6391910" y="128270"/>
                    <a:pt x="6593840" y="83820"/>
                    <a:pt x="6775450" y="76200"/>
                  </a:cubicBezTo>
                  <a:cubicBezTo>
                    <a:pt x="6882130" y="71120"/>
                    <a:pt x="6950710" y="86360"/>
                    <a:pt x="7028180" y="77470"/>
                  </a:cubicBezTo>
                  <a:cubicBezTo>
                    <a:pt x="7095490" y="68580"/>
                    <a:pt x="7176770" y="0"/>
                    <a:pt x="7214870" y="29210"/>
                  </a:cubicBezTo>
                  <a:cubicBezTo>
                    <a:pt x="7274560" y="74930"/>
                    <a:pt x="7289800" y="407670"/>
                    <a:pt x="7222490" y="486410"/>
                  </a:cubicBezTo>
                  <a:cubicBezTo>
                    <a:pt x="7166610" y="552450"/>
                    <a:pt x="7009130" y="524510"/>
                    <a:pt x="6910070" y="533400"/>
                  </a:cubicBezTo>
                  <a:cubicBezTo>
                    <a:pt x="6822440" y="541020"/>
                    <a:pt x="6748780" y="533400"/>
                    <a:pt x="6661150" y="539750"/>
                  </a:cubicBezTo>
                  <a:cubicBezTo>
                    <a:pt x="6560820" y="547370"/>
                    <a:pt x="6447790" y="571500"/>
                    <a:pt x="6342380" y="581660"/>
                  </a:cubicBezTo>
                  <a:cubicBezTo>
                    <a:pt x="6238240" y="591820"/>
                    <a:pt x="6196330" y="596900"/>
                    <a:pt x="6029960" y="603250"/>
                  </a:cubicBezTo>
                  <a:cubicBezTo>
                    <a:pt x="5374640" y="624840"/>
                    <a:pt x="2202180" y="612140"/>
                    <a:pt x="1164590" y="601980"/>
                  </a:cubicBezTo>
                  <a:cubicBezTo>
                    <a:pt x="676910" y="598170"/>
                    <a:pt x="223520" y="727710"/>
                    <a:pt x="88900" y="584200"/>
                  </a:cubicBezTo>
                  <a:cubicBezTo>
                    <a:pt x="0" y="488950"/>
                    <a:pt x="113030" y="123190"/>
                    <a:pt x="113030" y="12319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621982" y="7698105"/>
            <a:ext cx="3845242" cy="492443"/>
            <a:chOff x="0" y="0"/>
            <a:chExt cx="5126990" cy="65659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-33020" y="-243840"/>
              <a:ext cx="5219700" cy="1069340"/>
            </a:xfrm>
            <a:custGeom>
              <a:avLst/>
              <a:gdLst/>
              <a:ahLst/>
              <a:cxnLst/>
              <a:rect r="r" b="b" t="t" l="l"/>
              <a:pathLst>
                <a:path h="1069340" w="5219700">
                  <a:moveTo>
                    <a:pt x="83820" y="387350"/>
                  </a:moveTo>
                  <a:cubicBezTo>
                    <a:pt x="986790" y="373380"/>
                    <a:pt x="1240790" y="318770"/>
                    <a:pt x="1443990" y="304800"/>
                  </a:cubicBezTo>
                  <a:cubicBezTo>
                    <a:pt x="1604010" y="293370"/>
                    <a:pt x="1666240" y="298450"/>
                    <a:pt x="1878330" y="295910"/>
                  </a:cubicBezTo>
                  <a:cubicBezTo>
                    <a:pt x="2456180" y="290830"/>
                    <a:pt x="4813300" y="0"/>
                    <a:pt x="5107940" y="294640"/>
                  </a:cubicBezTo>
                  <a:cubicBezTo>
                    <a:pt x="5218430" y="405130"/>
                    <a:pt x="5219700" y="638810"/>
                    <a:pt x="5107940" y="751840"/>
                  </a:cubicBezTo>
                  <a:cubicBezTo>
                    <a:pt x="4790440" y="1069340"/>
                    <a:pt x="2218690" y="716280"/>
                    <a:pt x="1474470" y="760730"/>
                  </a:cubicBezTo>
                  <a:cubicBezTo>
                    <a:pt x="1144270" y="781050"/>
                    <a:pt x="995680" y="830580"/>
                    <a:pt x="760730" y="844550"/>
                  </a:cubicBezTo>
                  <a:cubicBezTo>
                    <a:pt x="532130" y="858520"/>
                    <a:pt x="185420" y="951230"/>
                    <a:pt x="83820" y="849630"/>
                  </a:cubicBezTo>
                  <a:cubicBezTo>
                    <a:pt x="0" y="765810"/>
                    <a:pt x="83820" y="387350"/>
                    <a:pt x="83820" y="38735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12399645" y="5845492"/>
            <a:ext cx="5734050" cy="594360"/>
            <a:chOff x="0" y="0"/>
            <a:chExt cx="7645400" cy="7924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-60960" y="50800"/>
              <a:ext cx="7697470" cy="767080"/>
            </a:xfrm>
            <a:custGeom>
              <a:avLst/>
              <a:gdLst/>
              <a:ahLst/>
              <a:cxnLst/>
              <a:rect r="r" b="b" t="t" l="l"/>
              <a:pathLst>
                <a:path h="767080" w="7697470">
                  <a:moveTo>
                    <a:pt x="111760" y="0"/>
                  </a:moveTo>
                  <a:cubicBezTo>
                    <a:pt x="3890010" y="15240"/>
                    <a:pt x="4064000" y="33020"/>
                    <a:pt x="4347210" y="67310"/>
                  </a:cubicBezTo>
                  <a:cubicBezTo>
                    <a:pt x="4652010" y="104140"/>
                    <a:pt x="5068570" y="196850"/>
                    <a:pt x="5290820" y="219710"/>
                  </a:cubicBezTo>
                  <a:cubicBezTo>
                    <a:pt x="5410200" y="232410"/>
                    <a:pt x="5440680" y="228600"/>
                    <a:pt x="5568950" y="231140"/>
                  </a:cubicBezTo>
                  <a:cubicBezTo>
                    <a:pt x="5850890" y="237490"/>
                    <a:pt x="6656070" y="243840"/>
                    <a:pt x="6927850" y="233680"/>
                  </a:cubicBezTo>
                  <a:cubicBezTo>
                    <a:pt x="7044690" y="228600"/>
                    <a:pt x="7092950" y="223520"/>
                    <a:pt x="7178040" y="212090"/>
                  </a:cubicBezTo>
                  <a:cubicBezTo>
                    <a:pt x="7270750" y="200660"/>
                    <a:pt x="7387590" y="125730"/>
                    <a:pt x="7463790" y="165100"/>
                  </a:cubicBezTo>
                  <a:cubicBezTo>
                    <a:pt x="7557770" y="215900"/>
                    <a:pt x="7697470" y="496570"/>
                    <a:pt x="7655560" y="580390"/>
                  </a:cubicBezTo>
                  <a:cubicBezTo>
                    <a:pt x="7613650" y="662940"/>
                    <a:pt x="7343140" y="646430"/>
                    <a:pt x="7216140" y="665480"/>
                  </a:cubicBezTo>
                  <a:cubicBezTo>
                    <a:pt x="7119620" y="679450"/>
                    <a:pt x="7081520" y="684530"/>
                    <a:pt x="6960870" y="690880"/>
                  </a:cubicBezTo>
                  <a:cubicBezTo>
                    <a:pt x="6666230" y="704850"/>
                    <a:pt x="5863590" y="716280"/>
                    <a:pt x="5430520" y="687070"/>
                  </a:cubicBezTo>
                  <a:cubicBezTo>
                    <a:pt x="5107940" y="665480"/>
                    <a:pt x="4789170" y="608330"/>
                    <a:pt x="4589780" y="575310"/>
                  </a:cubicBezTo>
                  <a:cubicBezTo>
                    <a:pt x="4479290" y="557530"/>
                    <a:pt x="4442460" y="539750"/>
                    <a:pt x="4330700" y="524510"/>
                  </a:cubicBezTo>
                  <a:cubicBezTo>
                    <a:pt x="4136390" y="496570"/>
                    <a:pt x="3883660" y="472440"/>
                    <a:pt x="3520440" y="457200"/>
                  </a:cubicBezTo>
                  <a:cubicBezTo>
                    <a:pt x="2776220" y="426720"/>
                    <a:pt x="417830" y="767080"/>
                    <a:pt x="111760" y="462280"/>
                  </a:cubicBezTo>
                  <a:cubicBezTo>
                    <a:pt x="0" y="349250"/>
                    <a:pt x="111760" y="0"/>
                    <a:pt x="111760" y="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12292012" y="6266497"/>
            <a:ext cx="1175385" cy="541020"/>
            <a:chOff x="0" y="0"/>
            <a:chExt cx="1567180" cy="72136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-5080" y="50800"/>
              <a:ext cx="1600200" cy="690880"/>
            </a:xfrm>
            <a:custGeom>
              <a:avLst/>
              <a:gdLst/>
              <a:ahLst/>
              <a:cxnLst/>
              <a:rect r="r" b="b" t="t" l="l"/>
              <a:pathLst>
                <a:path h="690880" w="1600200">
                  <a:moveTo>
                    <a:pt x="110490" y="0"/>
                  </a:moveTo>
                  <a:cubicBezTo>
                    <a:pt x="763270" y="96520"/>
                    <a:pt x="847090" y="133350"/>
                    <a:pt x="974090" y="148590"/>
                  </a:cubicBezTo>
                  <a:cubicBezTo>
                    <a:pt x="1134110" y="167640"/>
                    <a:pt x="1433830" y="72390"/>
                    <a:pt x="1520190" y="161290"/>
                  </a:cubicBezTo>
                  <a:cubicBezTo>
                    <a:pt x="1600200" y="242570"/>
                    <a:pt x="1596390" y="543560"/>
                    <a:pt x="1520190" y="618490"/>
                  </a:cubicBezTo>
                  <a:cubicBezTo>
                    <a:pt x="1447800" y="690880"/>
                    <a:pt x="1212850" y="622300"/>
                    <a:pt x="1085850" y="613410"/>
                  </a:cubicBezTo>
                  <a:cubicBezTo>
                    <a:pt x="986790" y="605790"/>
                    <a:pt x="924560" y="595630"/>
                    <a:pt x="820420" y="579120"/>
                  </a:cubicBezTo>
                  <a:cubicBezTo>
                    <a:pt x="673100" y="556260"/>
                    <a:pt x="425450" y="500380"/>
                    <a:pt x="284480" y="480060"/>
                  </a:cubicBezTo>
                  <a:cubicBezTo>
                    <a:pt x="193040" y="467360"/>
                    <a:pt x="95250" y="506730"/>
                    <a:pt x="55880" y="458470"/>
                  </a:cubicBezTo>
                  <a:cubicBezTo>
                    <a:pt x="0" y="388620"/>
                    <a:pt x="110490" y="0"/>
                    <a:pt x="110490" y="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681038" y="5233988"/>
            <a:ext cx="5184458" cy="681038"/>
            <a:chOff x="0" y="0"/>
            <a:chExt cx="6912610" cy="9080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-7620" y="50800"/>
              <a:ext cx="6951980" cy="904240"/>
            </a:xfrm>
            <a:custGeom>
              <a:avLst/>
              <a:gdLst/>
              <a:ahLst/>
              <a:cxnLst/>
              <a:rect r="r" b="b" t="t" l="l"/>
              <a:pathLst>
                <a:path h="904240" w="6951980">
                  <a:moveTo>
                    <a:pt x="86360" y="0"/>
                  </a:moveTo>
                  <a:cubicBezTo>
                    <a:pt x="389890" y="22860"/>
                    <a:pt x="492760" y="46990"/>
                    <a:pt x="586740" y="55880"/>
                  </a:cubicBezTo>
                  <a:cubicBezTo>
                    <a:pt x="678180" y="64770"/>
                    <a:pt x="718820" y="66040"/>
                    <a:pt x="859790" y="68580"/>
                  </a:cubicBezTo>
                  <a:cubicBezTo>
                    <a:pt x="1350010" y="81280"/>
                    <a:pt x="3507740" y="31750"/>
                    <a:pt x="4138930" y="69850"/>
                  </a:cubicBezTo>
                  <a:cubicBezTo>
                    <a:pt x="4395470" y="85090"/>
                    <a:pt x="4488180" y="107950"/>
                    <a:pt x="4679950" y="135890"/>
                  </a:cubicBezTo>
                  <a:cubicBezTo>
                    <a:pt x="4899660" y="167640"/>
                    <a:pt x="5199380" y="237490"/>
                    <a:pt x="5386070" y="254000"/>
                  </a:cubicBezTo>
                  <a:cubicBezTo>
                    <a:pt x="5507990" y="264160"/>
                    <a:pt x="5596890" y="241300"/>
                    <a:pt x="5689600" y="256540"/>
                  </a:cubicBezTo>
                  <a:cubicBezTo>
                    <a:pt x="5770880" y="269240"/>
                    <a:pt x="5822950" y="311150"/>
                    <a:pt x="5913120" y="327660"/>
                  </a:cubicBezTo>
                  <a:cubicBezTo>
                    <a:pt x="6041390" y="350520"/>
                    <a:pt x="6233160" y="345440"/>
                    <a:pt x="6391910" y="349250"/>
                  </a:cubicBezTo>
                  <a:cubicBezTo>
                    <a:pt x="6551930" y="353060"/>
                    <a:pt x="6790690" y="270510"/>
                    <a:pt x="6869430" y="349250"/>
                  </a:cubicBezTo>
                  <a:cubicBezTo>
                    <a:pt x="6945630" y="426720"/>
                    <a:pt x="6951980" y="723900"/>
                    <a:pt x="6869430" y="806450"/>
                  </a:cubicBezTo>
                  <a:cubicBezTo>
                    <a:pt x="6770370" y="904240"/>
                    <a:pt x="6386830" y="816610"/>
                    <a:pt x="6220460" y="802640"/>
                  </a:cubicBezTo>
                  <a:cubicBezTo>
                    <a:pt x="6116320" y="793750"/>
                    <a:pt x="6073140" y="773430"/>
                    <a:pt x="5966460" y="759460"/>
                  </a:cubicBezTo>
                  <a:cubicBezTo>
                    <a:pt x="5789930" y="736600"/>
                    <a:pt x="5520690" y="723900"/>
                    <a:pt x="5257800" y="692150"/>
                  </a:cubicBezTo>
                  <a:cubicBezTo>
                    <a:pt x="4926330" y="652780"/>
                    <a:pt x="4611370" y="561340"/>
                    <a:pt x="4138930" y="527050"/>
                  </a:cubicBezTo>
                  <a:cubicBezTo>
                    <a:pt x="3333750" y="467360"/>
                    <a:pt x="1343660" y="535940"/>
                    <a:pt x="854710" y="525780"/>
                  </a:cubicBezTo>
                  <a:cubicBezTo>
                    <a:pt x="713740" y="523240"/>
                    <a:pt x="675640" y="524510"/>
                    <a:pt x="581660" y="515620"/>
                  </a:cubicBezTo>
                  <a:cubicBezTo>
                    <a:pt x="482600" y="506730"/>
                    <a:pt x="367030" y="478790"/>
                    <a:pt x="273050" y="469900"/>
                  </a:cubicBezTo>
                  <a:cubicBezTo>
                    <a:pt x="195580" y="462280"/>
                    <a:pt x="97790" y="505460"/>
                    <a:pt x="58420" y="461010"/>
                  </a:cubicBezTo>
                  <a:cubicBezTo>
                    <a:pt x="0" y="396240"/>
                    <a:pt x="86360" y="0"/>
                    <a:pt x="86360" y="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2014538" y="5025390"/>
            <a:ext cx="3833812" cy="505778"/>
            <a:chOff x="0" y="0"/>
            <a:chExt cx="5111750" cy="67437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-25400" y="-146050"/>
              <a:ext cx="5187950" cy="894080"/>
            </a:xfrm>
            <a:custGeom>
              <a:avLst/>
              <a:gdLst/>
              <a:ahLst/>
              <a:cxnLst/>
              <a:rect r="r" b="b" t="t" l="l"/>
              <a:pathLst>
                <a:path h="894080" w="5187950">
                  <a:moveTo>
                    <a:pt x="137160" y="196850"/>
                  </a:moveTo>
                  <a:cubicBezTo>
                    <a:pt x="1009650" y="314960"/>
                    <a:pt x="1141730" y="309880"/>
                    <a:pt x="1322070" y="311150"/>
                  </a:cubicBezTo>
                  <a:cubicBezTo>
                    <a:pt x="1541780" y="313690"/>
                    <a:pt x="1874520" y="327660"/>
                    <a:pt x="2053590" y="312420"/>
                  </a:cubicBezTo>
                  <a:cubicBezTo>
                    <a:pt x="2160270" y="302260"/>
                    <a:pt x="2198370" y="279400"/>
                    <a:pt x="2303780" y="266700"/>
                  </a:cubicBezTo>
                  <a:cubicBezTo>
                    <a:pt x="2485390" y="243840"/>
                    <a:pt x="2738120" y="228600"/>
                    <a:pt x="3046730" y="218440"/>
                  </a:cubicBezTo>
                  <a:cubicBezTo>
                    <a:pt x="3558540" y="203200"/>
                    <a:pt x="4866640" y="0"/>
                    <a:pt x="5085080" y="218440"/>
                  </a:cubicBezTo>
                  <a:cubicBezTo>
                    <a:pt x="5187950" y="322580"/>
                    <a:pt x="5187950" y="572770"/>
                    <a:pt x="5085080" y="675640"/>
                  </a:cubicBezTo>
                  <a:cubicBezTo>
                    <a:pt x="4866640" y="894080"/>
                    <a:pt x="3393440" y="660400"/>
                    <a:pt x="3050540" y="675640"/>
                  </a:cubicBezTo>
                  <a:cubicBezTo>
                    <a:pt x="2934970" y="680720"/>
                    <a:pt x="2899410" y="695960"/>
                    <a:pt x="2819400" y="697230"/>
                  </a:cubicBezTo>
                  <a:cubicBezTo>
                    <a:pt x="2733040" y="698500"/>
                    <a:pt x="2642870" y="674370"/>
                    <a:pt x="2550160" y="680720"/>
                  </a:cubicBezTo>
                  <a:cubicBezTo>
                    <a:pt x="2452370" y="688340"/>
                    <a:pt x="2349500" y="728980"/>
                    <a:pt x="2246630" y="742950"/>
                  </a:cubicBezTo>
                  <a:cubicBezTo>
                    <a:pt x="2142490" y="758190"/>
                    <a:pt x="2065020" y="764540"/>
                    <a:pt x="1930400" y="769620"/>
                  </a:cubicBezTo>
                  <a:cubicBezTo>
                    <a:pt x="1689100" y="778510"/>
                    <a:pt x="1244600" y="783590"/>
                    <a:pt x="923290" y="762000"/>
                  </a:cubicBezTo>
                  <a:cubicBezTo>
                    <a:pt x="628650" y="742950"/>
                    <a:pt x="179070" y="789940"/>
                    <a:pt x="76200" y="655320"/>
                  </a:cubicBezTo>
                  <a:cubicBezTo>
                    <a:pt x="0" y="556260"/>
                    <a:pt x="137160" y="196850"/>
                    <a:pt x="137160" y="19685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493395" y="7225665"/>
            <a:ext cx="5123497" cy="472440"/>
            <a:chOff x="0" y="0"/>
            <a:chExt cx="6831330" cy="62992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-33020" y="-17780"/>
              <a:ext cx="6901180" cy="695960"/>
            </a:xfrm>
            <a:custGeom>
              <a:avLst/>
              <a:gdLst/>
              <a:ahLst/>
              <a:cxnLst/>
              <a:rect r="r" b="b" t="t" l="l"/>
              <a:pathLst>
                <a:path h="695960" w="6901180">
                  <a:moveTo>
                    <a:pt x="100330" y="115570"/>
                  </a:moveTo>
                  <a:cubicBezTo>
                    <a:pt x="1178560" y="142240"/>
                    <a:pt x="1686560" y="157480"/>
                    <a:pt x="2002790" y="139700"/>
                  </a:cubicBezTo>
                  <a:cubicBezTo>
                    <a:pt x="2221230" y="127000"/>
                    <a:pt x="2355850" y="87630"/>
                    <a:pt x="2552700" y="74930"/>
                  </a:cubicBezTo>
                  <a:cubicBezTo>
                    <a:pt x="2781300" y="60960"/>
                    <a:pt x="2981960" y="71120"/>
                    <a:pt x="3294380" y="68580"/>
                  </a:cubicBezTo>
                  <a:cubicBezTo>
                    <a:pt x="3830320" y="67310"/>
                    <a:pt x="4997450" y="48260"/>
                    <a:pt x="5476240" y="68580"/>
                  </a:cubicBezTo>
                  <a:cubicBezTo>
                    <a:pt x="5711190" y="80010"/>
                    <a:pt x="5807710" y="106680"/>
                    <a:pt x="6002020" y="115570"/>
                  </a:cubicBezTo>
                  <a:cubicBezTo>
                    <a:pt x="6242050" y="125730"/>
                    <a:pt x="6696710" y="0"/>
                    <a:pt x="6812280" y="115570"/>
                  </a:cubicBezTo>
                  <a:cubicBezTo>
                    <a:pt x="6898640" y="203200"/>
                    <a:pt x="6901180" y="485140"/>
                    <a:pt x="6812280" y="572770"/>
                  </a:cubicBezTo>
                  <a:cubicBezTo>
                    <a:pt x="6689090" y="695960"/>
                    <a:pt x="6179820" y="582930"/>
                    <a:pt x="5933440" y="570230"/>
                  </a:cubicBezTo>
                  <a:cubicBezTo>
                    <a:pt x="5756910" y="561340"/>
                    <a:pt x="5688330" y="537210"/>
                    <a:pt x="5476240" y="525780"/>
                  </a:cubicBezTo>
                  <a:cubicBezTo>
                    <a:pt x="4987290" y="502920"/>
                    <a:pt x="3587750" y="521970"/>
                    <a:pt x="3059430" y="527050"/>
                  </a:cubicBezTo>
                  <a:cubicBezTo>
                    <a:pt x="2801620" y="528320"/>
                    <a:pt x="2667000" y="524510"/>
                    <a:pt x="2484120" y="537210"/>
                  </a:cubicBezTo>
                  <a:cubicBezTo>
                    <a:pt x="2316480" y="548640"/>
                    <a:pt x="2199640" y="584200"/>
                    <a:pt x="2002790" y="595630"/>
                  </a:cubicBezTo>
                  <a:cubicBezTo>
                    <a:pt x="1697990" y="614680"/>
                    <a:pt x="1176020" y="598170"/>
                    <a:pt x="829310" y="594360"/>
                  </a:cubicBezTo>
                  <a:cubicBezTo>
                    <a:pt x="552450" y="590550"/>
                    <a:pt x="189230" y="689610"/>
                    <a:pt x="83820" y="577850"/>
                  </a:cubicBezTo>
                  <a:cubicBezTo>
                    <a:pt x="0" y="488950"/>
                    <a:pt x="100330" y="115570"/>
                    <a:pt x="100330" y="11557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5" id="35"/>
          <p:cNvGrpSpPr/>
          <p:nvPr/>
        </p:nvGrpSpPr>
        <p:grpSpPr>
          <a:xfrm rot="0">
            <a:off x="12272962" y="6095047"/>
            <a:ext cx="1070610" cy="465772"/>
            <a:chOff x="0" y="0"/>
            <a:chExt cx="1427480" cy="62103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-6350" y="3810"/>
              <a:ext cx="1471930" cy="673100"/>
            </a:xfrm>
            <a:custGeom>
              <a:avLst/>
              <a:gdLst/>
              <a:ahLst/>
              <a:cxnLst/>
              <a:rect r="r" b="b" t="t" l="l"/>
              <a:pathLst>
                <a:path h="673100" w="1471930">
                  <a:moveTo>
                    <a:pt x="161290" y="46990"/>
                  </a:moveTo>
                  <a:cubicBezTo>
                    <a:pt x="411480" y="99060"/>
                    <a:pt x="501650" y="109220"/>
                    <a:pt x="584200" y="110490"/>
                  </a:cubicBezTo>
                  <a:cubicBezTo>
                    <a:pt x="668020" y="110490"/>
                    <a:pt x="734060" y="93980"/>
                    <a:pt x="833120" y="88900"/>
                  </a:cubicBezTo>
                  <a:cubicBezTo>
                    <a:pt x="980440" y="82550"/>
                    <a:pt x="1295400" y="0"/>
                    <a:pt x="1383030" y="87630"/>
                  </a:cubicBezTo>
                  <a:cubicBezTo>
                    <a:pt x="1463040" y="166370"/>
                    <a:pt x="1471930" y="453390"/>
                    <a:pt x="1383030" y="544830"/>
                  </a:cubicBezTo>
                  <a:cubicBezTo>
                    <a:pt x="1257300" y="673100"/>
                    <a:pt x="722630" y="581660"/>
                    <a:pt x="478790" y="565150"/>
                  </a:cubicBezTo>
                  <a:cubicBezTo>
                    <a:pt x="311150" y="553720"/>
                    <a:pt x="113030" y="579120"/>
                    <a:pt x="57150" y="496570"/>
                  </a:cubicBezTo>
                  <a:cubicBezTo>
                    <a:pt x="0" y="410210"/>
                    <a:pt x="161290" y="46990"/>
                    <a:pt x="161290" y="4699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928287" y="7378046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857379" y="7621481"/>
            <a:ext cx="2914662" cy="2914650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585152" y="8594908"/>
            <a:ext cx="4702848" cy="1692092"/>
          </a:xfrm>
          <a:custGeom>
            <a:avLst/>
            <a:gdLst/>
            <a:ahLst/>
            <a:cxnLst/>
            <a:rect r="r" b="b" t="t" l="l"/>
            <a:pathLst>
              <a:path h="1692092" w="4702848">
                <a:moveTo>
                  <a:pt x="0" y="0"/>
                </a:moveTo>
                <a:lnTo>
                  <a:pt x="4702848" y="0"/>
                </a:lnTo>
                <a:lnTo>
                  <a:pt x="4702848" y="1692092"/>
                </a:lnTo>
                <a:lnTo>
                  <a:pt x="0" y="16920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06992" y="2981979"/>
            <a:ext cx="10150387" cy="2751289"/>
          </a:xfrm>
          <a:custGeom>
            <a:avLst/>
            <a:gdLst/>
            <a:ahLst/>
            <a:cxnLst/>
            <a:rect r="r" b="b" t="t" l="l"/>
            <a:pathLst>
              <a:path h="2751289" w="10150387">
                <a:moveTo>
                  <a:pt x="0" y="0"/>
                </a:moveTo>
                <a:lnTo>
                  <a:pt x="10150387" y="0"/>
                </a:lnTo>
                <a:lnTo>
                  <a:pt x="10150387" y="2751289"/>
                </a:lnTo>
                <a:lnTo>
                  <a:pt x="0" y="27512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06992" y="1028700"/>
            <a:ext cx="9502649" cy="1676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7"/>
              </a:lnSpc>
            </a:pPr>
            <a:r>
              <a:rPr lang="en-US" sz="2970" spc="-133">
                <a:solidFill>
                  <a:srgbClr val="000000"/>
                </a:solidFill>
                <a:latin typeface="M Plus 1m"/>
              </a:rPr>
              <a:t>4.6 TAXA REAL ANUAL DE JUROS</a:t>
            </a:r>
          </a:p>
          <a:p>
            <a:pPr>
              <a:lnSpc>
                <a:spcPts val="3267"/>
              </a:lnSpc>
            </a:pPr>
          </a:p>
          <a:p>
            <a:pPr algn="ctr">
              <a:lnSpc>
                <a:spcPts val="3267"/>
              </a:lnSpc>
            </a:pPr>
          </a:p>
          <a:p>
            <a:pPr algn="ctr">
              <a:lnSpc>
                <a:spcPts val="3267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47625"/>
            <a:ext cx="6071119" cy="146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5191" spc="-233">
                <a:solidFill>
                  <a:srgbClr val="000000"/>
                </a:solidFill>
                <a:latin typeface="Antonio Bold"/>
              </a:rPr>
              <a:t>4. GESTÃO ATUARIAL </a:t>
            </a:r>
          </a:p>
          <a:p>
            <a:pPr algn="ctr">
              <a:lnSpc>
                <a:spcPts val="5710"/>
              </a:lnSpc>
              <a:spcBef>
                <a:spcPct val="0"/>
              </a:spcBef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4483418" y="4796790"/>
            <a:ext cx="1613535" cy="436245"/>
            <a:chOff x="0" y="0"/>
            <a:chExt cx="2151380" cy="5816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52070" y="36830"/>
              <a:ext cx="2204720" cy="683260"/>
            </a:xfrm>
            <a:custGeom>
              <a:avLst/>
              <a:gdLst/>
              <a:ahLst/>
              <a:cxnLst/>
              <a:rect r="r" b="b" t="t" l="l"/>
              <a:pathLst>
                <a:path h="683260" w="2204720">
                  <a:moveTo>
                    <a:pt x="102870" y="13970"/>
                  </a:moveTo>
                  <a:cubicBezTo>
                    <a:pt x="2078990" y="20320"/>
                    <a:pt x="2122170" y="0"/>
                    <a:pt x="2152650" y="36830"/>
                  </a:cubicBezTo>
                  <a:cubicBezTo>
                    <a:pt x="2204720" y="101600"/>
                    <a:pt x="2183130" y="448310"/>
                    <a:pt x="2127250" y="494030"/>
                  </a:cubicBezTo>
                  <a:cubicBezTo>
                    <a:pt x="2096770" y="518160"/>
                    <a:pt x="2062480" y="476250"/>
                    <a:pt x="1991360" y="471170"/>
                  </a:cubicBezTo>
                  <a:cubicBezTo>
                    <a:pt x="1724660" y="448310"/>
                    <a:pt x="311150" y="683260"/>
                    <a:pt x="102870" y="476250"/>
                  </a:cubicBezTo>
                  <a:cubicBezTo>
                    <a:pt x="0" y="373380"/>
                    <a:pt x="102870" y="13970"/>
                    <a:pt x="102870" y="1397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8305800" y="5077778"/>
            <a:ext cx="1704023" cy="610552"/>
            <a:chOff x="0" y="0"/>
            <a:chExt cx="2272030" cy="81407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33020" y="-80010"/>
              <a:ext cx="2195830" cy="897890"/>
            </a:xfrm>
            <a:custGeom>
              <a:avLst/>
              <a:gdLst/>
              <a:ahLst/>
              <a:cxnLst/>
              <a:rect r="r" b="b" t="t" l="l"/>
              <a:pathLst>
                <a:path h="897890" w="2195830">
                  <a:moveTo>
                    <a:pt x="262890" y="280670"/>
                  </a:moveTo>
                  <a:cubicBezTo>
                    <a:pt x="436880" y="372110"/>
                    <a:pt x="516890" y="377190"/>
                    <a:pt x="640080" y="386080"/>
                  </a:cubicBezTo>
                  <a:cubicBezTo>
                    <a:pt x="894080" y="403860"/>
                    <a:pt x="1747520" y="274320"/>
                    <a:pt x="1818640" y="386080"/>
                  </a:cubicBezTo>
                  <a:cubicBezTo>
                    <a:pt x="1850390" y="435610"/>
                    <a:pt x="1774190" y="561340"/>
                    <a:pt x="1718310" y="603250"/>
                  </a:cubicBezTo>
                  <a:cubicBezTo>
                    <a:pt x="1661160" y="643890"/>
                    <a:pt x="1592580" y="626110"/>
                    <a:pt x="1482090" y="632460"/>
                  </a:cubicBezTo>
                  <a:cubicBezTo>
                    <a:pt x="1212850" y="650240"/>
                    <a:pt x="275590" y="800100"/>
                    <a:pt x="107950" y="633730"/>
                  </a:cubicBezTo>
                  <a:cubicBezTo>
                    <a:pt x="11430" y="535940"/>
                    <a:pt x="10160" y="273050"/>
                    <a:pt x="107950" y="176530"/>
                  </a:cubicBezTo>
                  <a:cubicBezTo>
                    <a:pt x="284480" y="0"/>
                    <a:pt x="1310640" y="209550"/>
                    <a:pt x="1593850" y="181610"/>
                  </a:cubicBezTo>
                  <a:cubicBezTo>
                    <a:pt x="1708150" y="168910"/>
                    <a:pt x="1751330" y="125730"/>
                    <a:pt x="1831340" y="130810"/>
                  </a:cubicBezTo>
                  <a:cubicBezTo>
                    <a:pt x="1915160" y="135890"/>
                    <a:pt x="2023110" y="161290"/>
                    <a:pt x="2082800" y="217170"/>
                  </a:cubicBezTo>
                  <a:cubicBezTo>
                    <a:pt x="2142490" y="274320"/>
                    <a:pt x="2178050" y="387350"/>
                    <a:pt x="2186940" y="473710"/>
                  </a:cubicBezTo>
                  <a:cubicBezTo>
                    <a:pt x="2195830" y="556260"/>
                    <a:pt x="2190750" y="662940"/>
                    <a:pt x="2139950" y="723900"/>
                  </a:cubicBezTo>
                  <a:cubicBezTo>
                    <a:pt x="2080260" y="793750"/>
                    <a:pt x="1967230" y="816610"/>
                    <a:pt x="1818640" y="843280"/>
                  </a:cubicBezTo>
                  <a:cubicBezTo>
                    <a:pt x="1511300" y="897890"/>
                    <a:pt x="636270" y="892810"/>
                    <a:pt x="361950" y="835660"/>
                  </a:cubicBezTo>
                  <a:cubicBezTo>
                    <a:pt x="246380" y="811530"/>
                    <a:pt x="190500" y="767080"/>
                    <a:pt x="127000" y="735330"/>
                  </a:cubicBezTo>
                  <a:cubicBezTo>
                    <a:pt x="82550" y="713740"/>
                    <a:pt x="26670" y="709930"/>
                    <a:pt x="17780" y="671830"/>
                  </a:cubicBezTo>
                  <a:cubicBezTo>
                    <a:pt x="0" y="600710"/>
                    <a:pt x="262890" y="280670"/>
                    <a:pt x="262890" y="280670"/>
                  </a:cubicBezTo>
                </a:path>
              </a:pathLst>
            </a:custGeom>
            <a:solidFill>
              <a:srgbClr val="FFF234">
                <a:alpha val="49804"/>
              </a:srgbClr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928287" y="7378046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857379" y="7621481"/>
            <a:ext cx="2914662" cy="2914650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585152" y="8594908"/>
            <a:ext cx="4702848" cy="1692092"/>
          </a:xfrm>
          <a:custGeom>
            <a:avLst/>
            <a:gdLst/>
            <a:ahLst/>
            <a:cxnLst/>
            <a:rect r="r" b="b" t="t" l="l"/>
            <a:pathLst>
              <a:path h="1692092" w="4702848">
                <a:moveTo>
                  <a:pt x="0" y="0"/>
                </a:moveTo>
                <a:lnTo>
                  <a:pt x="4702848" y="0"/>
                </a:lnTo>
                <a:lnTo>
                  <a:pt x="4702848" y="1692092"/>
                </a:lnTo>
                <a:lnTo>
                  <a:pt x="0" y="16920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360309" y="231454"/>
            <a:ext cx="8059481" cy="3925353"/>
          </a:xfrm>
          <a:custGeom>
            <a:avLst/>
            <a:gdLst/>
            <a:ahLst/>
            <a:cxnLst/>
            <a:rect r="r" b="b" t="t" l="l"/>
            <a:pathLst>
              <a:path h="3925353" w="8059481">
                <a:moveTo>
                  <a:pt x="0" y="0"/>
                </a:moveTo>
                <a:lnTo>
                  <a:pt x="8059481" y="0"/>
                </a:lnTo>
                <a:lnTo>
                  <a:pt x="8059481" y="3925353"/>
                </a:lnTo>
                <a:lnTo>
                  <a:pt x="0" y="39253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630" r="0" b="-663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378896" y="4426913"/>
            <a:ext cx="6022307" cy="2681027"/>
          </a:xfrm>
          <a:custGeom>
            <a:avLst/>
            <a:gdLst/>
            <a:ahLst/>
            <a:cxnLst/>
            <a:rect r="r" b="b" t="t" l="l"/>
            <a:pathLst>
              <a:path h="2681027" w="6022307">
                <a:moveTo>
                  <a:pt x="0" y="0"/>
                </a:moveTo>
                <a:lnTo>
                  <a:pt x="6022307" y="0"/>
                </a:lnTo>
                <a:lnTo>
                  <a:pt x="6022307" y="2681027"/>
                </a:lnTo>
                <a:lnTo>
                  <a:pt x="0" y="26810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07502" y="756865"/>
            <a:ext cx="6571997" cy="9301904"/>
          </a:xfrm>
          <a:custGeom>
            <a:avLst/>
            <a:gdLst/>
            <a:ahLst/>
            <a:cxnLst/>
            <a:rect r="r" b="b" t="t" l="l"/>
            <a:pathLst>
              <a:path h="9301904" w="6571997">
                <a:moveTo>
                  <a:pt x="0" y="0"/>
                </a:moveTo>
                <a:lnTo>
                  <a:pt x="6571998" y="0"/>
                </a:lnTo>
                <a:lnTo>
                  <a:pt x="6571998" y="9301904"/>
                </a:lnTo>
                <a:lnTo>
                  <a:pt x="0" y="93019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47625"/>
            <a:ext cx="8216285" cy="146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5191" spc="-233">
                <a:solidFill>
                  <a:srgbClr val="000000"/>
                </a:solidFill>
                <a:latin typeface="Antonio Bold"/>
              </a:rPr>
              <a:t>5 GESTÃO DOS INVESTIMENTOS</a:t>
            </a:r>
          </a:p>
          <a:p>
            <a:pPr algn="ctr">
              <a:lnSpc>
                <a:spcPts val="571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928287" y="7378046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857379" y="7621481"/>
            <a:ext cx="2914662" cy="2914650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585152" y="8594908"/>
            <a:ext cx="4702848" cy="1692092"/>
          </a:xfrm>
          <a:custGeom>
            <a:avLst/>
            <a:gdLst/>
            <a:ahLst/>
            <a:cxnLst/>
            <a:rect r="r" b="b" t="t" l="l"/>
            <a:pathLst>
              <a:path h="1692092" w="4702848">
                <a:moveTo>
                  <a:pt x="0" y="0"/>
                </a:moveTo>
                <a:lnTo>
                  <a:pt x="4702848" y="0"/>
                </a:lnTo>
                <a:lnTo>
                  <a:pt x="4702848" y="1692092"/>
                </a:lnTo>
                <a:lnTo>
                  <a:pt x="0" y="16920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1561395"/>
            <a:ext cx="10378948" cy="5816651"/>
          </a:xfrm>
          <a:custGeom>
            <a:avLst/>
            <a:gdLst/>
            <a:ahLst/>
            <a:cxnLst/>
            <a:rect r="r" b="b" t="t" l="l"/>
            <a:pathLst>
              <a:path h="5816651" w="10378948">
                <a:moveTo>
                  <a:pt x="0" y="0"/>
                </a:moveTo>
                <a:lnTo>
                  <a:pt x="10378948" y="0"/>
                </a:lnTo>
                <a:lnTo>
                  <a:pt x="10378948" y="5816651"/>
                </a:lnTo>
                <a:lnTo>
                  <a:pt x="0" y="58166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47373" y="7982442"/>
            <a:ext cx="9778940" cy="2192727"/>
          </a:xfrm>
          <a:custGeom>
            <a:avLst/>
            <a:gdLst/>
            <a:ahLst/>
            <a:cxnLst/>
            <a:rect r="r" b="b" t="t" l="l"/>
            <a:pathLst>
              <a:path h="2192727" w="9778940">
                <a:moveTo>
                  <a:pt x="0" y="0"/>
                </a:moveTo>
                <a:lnTo>
                  <a:pt x="9778940" y="0"/>
                </a:lnTo>
                <a:lnTo>
                  <a:pt x="9778940" y="2192728"/>
                </a:lnTo>
                <a:lnTo>
                  <a:pt x="0" y="21927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47625"/>
            <a:ext cx="8216285" cy="146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5191" spc="-233">
                <a:solidFill>
                  <a:srgbClr val="000000"/>
                </a:solidFill>
                <a:latin typeface="Antonio Bold"/>
              </a:rPr>
              <a:t>5 GESTÃO DOS INVESTIMENTOS</a:t>
            </a:r>
          </a:p>
          <a:p>
            <a:pPr algn="ctr">
              <a:lnSpc>
                <a:spcPts val="571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760403" y="905791"/>
            <a:ext cx="8752880" cy="447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5.1 DESCRIÇÃO DETALHADA DOS ATIVOS – INVESTIMENTOS 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928287" y="7378046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857379" y="7621481"/>
            <a:ext cx="2914662" cy="2914650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585152" y="8594908"/>
            <a:ext cx="4702848" cy="1692092"/>
          </a:xfrm>
          <a:custGeom>
            <a:avLst/>
            <a:gdLst/>
            <a:ahLst/>
            <a:cxnLst/>
            <a:rect r="r" b="b" t="t" l="l"/>
            <a:pathLst>
              <a:path h="1692092" w="4702848">
                <a:moveTo>
                  <a:pt x="0" y="0"/>
                </a:moveTo>
                <a:lnTo>
                  <a:pt x="4702848" y="0"/>
                </a:lnTo>
                <a:lnTo>
                  <a:pt x="4702848" y="1692092"/>
                </a:lnTo>
                <a:lnTo>
                  <a:pt x="0" y="16920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21477" y="1566743"/>
            <a:ext cx="11212140" cy="2570659"/>
          </a:xfrm>
          <a:custGeom>
            <a:avLst/>
            <a:gdLst/>
            <a:ahLst/>
            <a:cxnLst/>
            <a:rect r="r" b="b" t="t" l="l"/>
            <a:pathLst>
              <a:path h="2570659" w="11212140">
                <a:moveTo>
                  <a:pt x="0" y="0"/>
                </a:moveTo>
                <a:lnTo>
                  <a:pt x="11212140" y="0"/>
                </a:lnTo>
                <a:lnTo>
                  <a:pt x="11212140" y="2570659"/>
                </a:lnTo>
                <a:lnTo>
                  <a:pt x="0" y="25706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14956" y="3501516"/>
            <a:ext cx="11067655" cy="4119965"/>
          </a:xfrm>
          <a:custGeom>
            <a:avLst/>
            <a:gdLst/>
            <a:ahLst/>
            <a:cxnLst/>
            <a:rect r="r" b="b" t="t" l="l"/>
            <a:pathLst>
              <a:path h="4119965" w="11067655">
                <a:moveTo>
                  <a:pt x="0" y="0"/>
                </a:moveTo>
                <a:lnTo>
                  <a:pt x="11067655" y="0"/>
                </a:lnTo>
                <a:lnTo>
                  <a:pt x="11067655" y="4119965"/>
                </a:lnTo>
                <a:lnTo>
                  <a:pt x="0" y="41199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47625"/>
            <a:ext cx="8216285" cy="2190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5191" spc="-233">
                <a:solidFill>
                  <a:srgbClr val="000000"/>
                </a:solidFill>
                <a:latin typeface="Antonio Bold"/>
              </a:rPr>
              <a:t>6 ATIVIDADES DOS ORGÃOS COLEGIADOS</a:t>
            </a:r>
          </a:p>
          <a:p>
            <a:pPr algn="ctr">
              <a:lnSpc>
                <a:spcPts val="5710"/>
              </a:lnSpc>
            </a:pPr>
          </a:p>
          <a:p>
            <a:pPr algn="ctr">
              <a:lnSpc>
                <a:spcPts val="571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-421388" y="895167"/>
            <a:ext cx="8744080" cy="856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6 ATIVIDADES DOS ORGÃOS COLEGIADOS</a:t>
            </a:r>
          </a:p>
          <a:p>
            <a:pPr algn="ctr">
              <a:lnSpc>
                <a:spcPts val="326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94790" y="7231785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416281" y="8024429"/>
            <a:ext cx="2467752" cy="2467742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747499" y="9013123"/>
            <a:ext cx="3540501" cy="1273877"/>
          </a:xfrm>
          <a:custGeom>
            <a:avLst/>
            <a:gdLst/>
            <a:ahLst/>
            <a:cxnLst/>
            <a:rect r="r" b="b" t="t" l="l"/>
            <a:pathLst>
              <a:path h="1273877" w="3540501">
                <a:moveTo>
                  <a:pt x="0" y="0"/>
                </a:moveTo>
                <a:lnTo>
                  <a:pt x="3540501" y="0"/>
                </a:lnTo>
                <a:lnTo>
                  <a:pt x="3540501" y="1273877"/>
                </a:lnTo>
                <a:lnTo>
                  <a:pt x="0" y="1273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0237" y="1714631"/>
            <a:ext cx="5745551" cy="7726323"/>
          </a:xfrm>
          <a:custGeom>
            <a:avLst/>
            <a:gdLst/>
            <a:ahLst/>
            <a:cxnLst/>
            <a:rect r="r" b="b" t="t" l="l"/>
            <a:pathLst>
              <a:path h="7726323" w="5745551">
                <a:moveTo>
                  <a:pt x="0" y="0"/>
                </a:moveTo>
                <a:lnTo>
                  <a:pt x="5745551" y="0"/>
                </a:lnTo>
                <a:lnTo>
                  <a:pt x="5745551" y="7726323"/>
                </a:lnTo>
                <a:lnTo>
                  <a:pt x="0" y="77263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376533" y="1565453"/>
            <a:ext cx="5682556" cy="7986295"/>
          </a:xfrm>
          <a:custGeom>
            <a:avLst/>
            <a:gdLst/>
            <a:ahLst/>
            <a:cxnLst/>
            <a:rect r="r" b="b" t="t" l="l"/>
            <a:pathLst>
              <a:path h="7986295" w="5682556">
                <a:moveTo>
                  <a:pt x="0" y="0"/>
                </a:moveTo>
                <a:lnTo>
                  <a:pt x="5682556" y="0"/>
                </a:lnTo>
                <a:lnTo>
                  <a:pt x="5682556" y="7986295"/>
                </a:lnTo>
                <a:lnTo>
                  <a:pt x="0" y="7986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47625"/>
            <a:ext cx="8216285" cy="2190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5191" spc="-233">
                <a:solidFill>
                  <a:srgbClr val="000000"/>
                </a:solidFill>
                <a:latin typeface="Antonio Bold"/>
              </a:rPr>
              <a:t>6 ATIVIDADES DOS ORGÃOS COLEGIADOS</a:t>
            </a:r>
          </a:p>
          <a:p>
            <a:pPr algn="ctr">
              <a:lnSpc>
                <a:spcPts val="5710"/>
              </a:lnSpc>
            </a:pPr>
          </a:p>
          <a:p>
            <a:pPr algn="ctr">
              <a:lnSpc>
                <a:spcPts val="571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849936" y="895167"/>
            <a:ext cx="4805660" cy="447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6.2  CONSELHO ADMINISTRATIVO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762070" y="895167"/>
            <a:ext cx="3432721" cy="447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6.3  CONSELHO FISCAL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94790" y="7231785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416281" y="8024429"/>
            <a:ext cx="2467752" cy="2467742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747499" y="9013123"/>
            <a:ext cx="3540501" cy="1273877"/>
          </a:xfrm>
          <a:custGeom>
            <a:avLst/>
            <a:gdLst/>
            <a:ahLst/>
            <a:cxnLst/>
            <a:rect r="r" b="b" t="t" l="l"/>
            <a:pathLst>
              <a:path h="1273877" w="3540501">
                <a:moveTo>
                  <a:pt x="0" y="0"/>
                </a:moveTo>
                <a:lnTo>
                  <a:pt x="3540501" y="0"/>
                </a:lnTo>
                <a:lnTo>
                  <a:pt x="3540501" y="1273877"/>
                </a:lnTo>
                <a:lnTo>
                  <a:pt x="0" y="1273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81649" y="1372631"/>
            <a:ext cx="7136332" cy="6115554"/>
          </a:xfrm>
          <a:custGeom>
            <a:avLst/>
            <a:gdLst/>
            <a:ahLst/>
            <a:cxnLst/>
            <a:rect r="r" b="b" t="t" l="l"/>
            <a:pathLst>
              <a:path h="6115554" w="7136332">
                <a:moveTo>
                  <a:pt x="0" y="0"/>
                </a:moveTo>
                <a:lnTo>
                  <a:pt x="7136332" y="0"/>
                </a:lnTo>
                <a:lnTo>
                  <a:pt x="7136332" y="6115554"/>
                </a:lnTo>
                <a:lnTo>
                  <a:pt x="0" y="61155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820475" y="1676021"/>
            <a:ext cx="7697274" cy="5921770"/>
          </a:xfrm>
          <a:custGeom>
            <a:avLst/>
            <a:gdLst/>
            <a:ahLst/>
            <a:cxnLst/>
            <a:rect r="r" b="b" t="t" l="l"/>
            <a:pathLst>
              <a:path h="5921770" w="7697274">
                <a:moveTo>
                  <a:pt x="0" y="0"/>
                </a:moveTo>
                <a:lnTo>
                  <a:pt x="7697275" y="0"/>
                </a:lnTo>
                <a:lnTo>
                  <a:pt x="7697275" y="5921770"/>
                </a:lnTo>
                <a:lnTo>
                  <a:pt x="0" y="59217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487115" y="7376191"/>
            <a:ext cx="7424949" cy="2910809"/>
          </a:xfrm>
          <a:custGeom>
            <a:avLst/>
            <a:gdLst/>
            <a:ahLst/>
            <a:cxnLst/>
            <a:rect r="r" b="b" t="t" l="l"/>
            <a:pathLst>
              <a:path h="2910809" w="7424949">
                <a:moveTo>
                  <a:pt x="0" y="0"/>
                </a:moveTo>
                <a:lnTo>
                  <a:pt x="7424948" y="0"/>
                </a:lnTo>
                <a:lnTo>
                  <a:pt x="7424948" y="2910809"/>
                </a:lnTo>
                <a:lnTo>
                  <a:pt x="0" y="29108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42865" y="256819"/>
            <a:ext cx="12511467" cy="1419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785"/>
              </a:lnSpc>
              <a:spcBef>
                <a:spcPct val="0"/>
              </a:spcBef>
            </a:pPr>
            <a:r>
              <a:rPr lang="en-US" sz="2531" spc="-113">
                <a:solidFill>
                  <a:srgbClr val="000000"/>
                </a:solidFill>
                <a:latin typeface="M Plus 1m Bold"/>
              </a:rPr>
              <a:t>7 ATIVIDADES INSTITUCIONAIS</a:t>
            </a:r>
          </a:p>
          <a:p>
            <a:pPr>
              <a:lnSpc>
                <a:spcPts val="2785"/>
              </a:lnSpc>
              <a:spcBef>
                <a:spcPct val="0"/>
              </a:spcBef>
            </a:pPr>
          </a:p>
          <a:p>
            <a:pPr>
              <a:lnSpc>
                <a:spcPts val="2785"/>
              </a:lnSpc>
              <a:spcBef>
                <a:spcPct val="0"/>
              </a:spcBef>
            </a:pPr>
            <a:r>
              <a:rPr lang="en-US" sz="2531" spc="-113">
                <a:solidFill>
                  <a:srgbClr val="000000"/>
                </a:solidFill>
                <a:latin typeface="M Plus 1m"/>
              </a:rPr>
              <a:t>7.1 GESTÃO DE PESSOAL </a:t>
            </a:r>
          </a:p>
          <a:p>
            <a:pPr>
              <a:lnSpc>
                <a:spcPts val="2785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94790" y="7231785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416281" y="8024429"/>
            <a:ext cx="2467752" cy="2467742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747499" y="9013123"/>
            <a:ext cx="3540501" cy="1273877"/>
          </a:xfrm>
          <a:custGeom>
            <a:avLst/>
            <a:gdLst/>
            <a:ahLst/>
            <a:cxnLst/>
            <a:rect r="r" b="b" t="t" l="l"/>
            <a:pathLst>
              <a:path h="1273877" w="3540501">
                <a:moveTo>
                  <a:pt x="0" y="0"/>
                </a:moveTo>
                <a:lnTo>
                  <a:pt x="3540501" y="0"/>
                </a:lnTo>
                <a:lnTo>
                  <a:pt x="3540501" y="1273877"/>
                </a:lnTo>
                <a:lnTo>
                  <a:pt x="0" y="1273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42384" y="1639513"/>
            <a:ext cx="8773860" cy="6508664"/>
          </a:xfrm>
          <a:custGeom>
            <a:avLst/>
            <a:gdLst/>
            <a:ahLst/>
            <a:cxnLst/>
            <a:rect r="r" b="b" t="t" l="l"/>
            <a:pathLst>
              <a:path h="6508664" w="8773860">
                <a:moveTo>
                  <a:pt x="0" y="0"/>
                </a:moveTo>
                <a:lnTo>
                  <a:pt x="8773860" y="0"/>
                </a:lnTo>
                <a:lnTo>
                  <a:pt x="8773860" y="6508664"/>
                </a:lnTo>
                <a:lnTo>
                  <a:pt x="0" y="65086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292515" y="1639513"/>
            <a:ext cx="8433964" cy="6508664"/>
          </a:xfrm>
          <a:custGeom>
            <a:avLst/>
            <a:gdLst/>
            <a:ahLst/>
            <a:cxnLst/>
            <a:rect r="r" b="b" t="t" l="l"/>
            <a:pathLst>
              <a:path h="6508664" w="8433964">
                <a:moveTo>
                  <a:pt x="0" y="0"/>
                </a:moveTo>
                <a:lnTo>
                  <a:pt x="8433964" y="0"/>
                </a:lnTo>
                <a:lnTo>
                  <a:pt x="8433964" y="6508664"/>
                </a:lnTo>
                <a:lnTo>
                  <a:pt x="0" y="65086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42865" y="151646"/>
            <a:ext cx="14677042" cy="1676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7 ATIVIDADES INSTITUCIONAIS</a:t>
            </a:r>
          </a:p>
          <a:p>
            <a:pPr>
              <a:lnSpc>
                <a:spcPts val="3267"/>
              </a:lnSpc>
              <a:spcBef>
                <a:spcPct val="0"/>
              </a:spcBef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7.1.4 FÉRIAS DE SERVIDORES</a:t>
            </a:r>
          </a:p>
          <a:p>
            <a:pPr>
              <a:lnSpc>
                <a:spcPts val="326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94790" y="7231785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416281" y="8024429"/>
            <a:ext cx="2467752" cy="2467742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747499" y="9013123"/>
            <a:ext cx="3540501" cy="1273877"/>
          </a:xfrm>
          <a:custGeom>
            <a:avLst/>
            <a:gdLst/>
            <a:ahLst/>
            <a:cxnLst/>
            <a:rect r="r" b="b" t="t" l="l"/>
            <a:pathLst>
              <a:path h="1273877" w="3540501">
                <a:moveTo>
                  <a:pt x="0" y="0"/>
                </a:moveTo>
                <a:lnTo>
                  <a:pt x="3540501" y="0"/>
                </a:lnTo>
                <a:lnTo>
                  <a:pt x="3540501" y="1273877"/>
                </a:lnTo>
                <a:lnTo>
                  <a:pt x="0" y="1273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42384" y="1639513"/>
            <a:ext cx="8773860" cy="6508664"/>
          </a:xfrm>
          <a:custGeom>
            <a:avLst/>
            <a:gdLst/>
            <a:ahLst/>
            <a:cxnLst/>
            <a:rect r="r" b="b" t="t" l="l"/>
            <a:pathLst>
              <a:path h="6508664" w="8773860">
                <a:moveTo>
                  <a:pt x="0" y="0"/>
                </a:moveTo>
                <a:lnTo>
                  <a:pt x="8773860" y="0"/>
                </a:lnTo>
                <a:lnTo>
                  <a:pt x="8773860" y="6508664"/>
                </a:lnTo>
                <a:lnTo>
                  <a:pt x="0" y="65086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292515" y="1639513"/>
            <a:ext cx="8433964" cy="6508664"/>
          </a:xfrm>
          <a:custGeom>
            <a:avLst/>
            <a:gdLst/>
            <a:ahLst/>
            <a:cxnLst/>
            <a:rect r="r" b="b" t="t" l="l"/>
            <a:pathLst>
              <a:path h="6508664" w="8433964">
                <a:moveTo>
                  <a:pt x="0" y="0"/>
                </a:moveTo>
                <a:lnTo>
                  <a:pt x="8433964" y="0"/>
                </a:lnTo>
                <a:lnTo>
                  <a:pt x="8433964" y="6508664"/>
                </a:lnTo>
                <a:lnTo>
                  <a:pt x="0" y="65086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42865" y="151646"/>
            <a:ext cx="14677042" cy="1676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7 ATIVIDADES INSTITUCIONAIS</a:t>
            </a:r>
          </a:p>
          <a:p>
            <a:pPr>
              <a:lnSpc>
                <a:spcPts val="3267"/>
              </a:lnSpc>
              <a:spcBef>
                <a:spcPct val="0"/>
              </a:spcBef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7.1.4 FÉRIAS DE SERVIDORES</a:t>
            </a:r>
          </a:p>
          <a:p>
            <a:pPr>
              <a:lnSpc>
                <a:spcPts val="326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94790" y="7231785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416281" y="8024429"/>
            <a:ext cx="2467752" cy="2467742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747499" y="9013123"/>
            <a:ext cx="3540501" cy="1273877"/>
          </a:xfrm>
          <a:custGeom>
            <a:avLst/>
            <a:gdLst/>
            <a:ahLst/>
            <a:cxnLst/>
            <a:rect r="r" b="b" t="t" l="l"/>
            <a:pathLst>
              <a:path h="1273877" w="3540501">
                <a:moveTo>
                  <a:pt x="0" y="0"/>
                </a:moveTo>
                <a:lnTo>
                  <a:pt x="3540501" y="0"/>
                </a:lnTo>
                <a:lnTo>
                  <a:pt x="3540501" y="1273877"/>
                </a:lnTo>
                <a:lnTo>
                  <a:pt x="0" y="1273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4518" y="4015494"/>
            <a:ext cx="11047523" cy="4008935"/>
          </a:xfrm>
          <a:custGeom>
            <a:avLst/>
            <a:gdLst/>
            <a:ahLst/>
            <a:cxnLst/>
            <a:rect r="r" b="b" t="t" l="l"/>
            <a:pathLst>
              <a:path h="4008935" w="11047523">
                <a:moveTo>
                  <a:pt x="0" y="0"/>
                </a:moveTo>
                <a:lnTo>
                  <a:pt x="11047522" y="0"/>
                </a:lnTo>
                <a:lnTo>
                  <a:pt x="11047522" y="4008935"/>
                </a:lnTo>
                <a:lnTo>
                  <a:pt x="0" y="40089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64518" y="3303020"/>
            <a:ext cx="14677042" cy="2904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7"/>
              </a:lnSpc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8. GESTÃO ORÇAMENTÁRIA E FINANCEIRA </a:t>
            </a:r>
          </a:p>
          <a:p>
            <a:pPr>
              <a:lnSpc>
                <a:spcPts val="3267"/>
              </a:lnSpc>
            </a:pPr>
          </a:p>
          <a:p>
            <a:pPr>
              <a:lnSpc>
                <a:spcPts val="3267"/>
              </a:lnSpc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342865" y="882499"/>
            <a:ext cx="11104294" cy="2314021"/>
          </a:xfrm>
          <a:custGeom>
            <a:avLst/>
            <a:gdLst/>
            <a:ahLst/>
            <a:cxnLst/>
            <a:rect r="r" b="b" t="t" l="l"/>
            <a:pathLst>
              <a:path h="2314021" w="11104294">
                <a:moveTo>
                  <a:pt x="0" y="0"/>
                </a:moveTo>
                <a:lnTo>
                  <a:pt x="11104295" y="0"/>
                </a:lnTo>
                <a:lnTo>
                  <a:pt x="11104295" y="2314021"/>
                </a:lnTo>
                <a:lnTo>
                  <a:pt x="0" y="23140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42865" y="151646"/>
            <a:ext cx="14677042" cy="1266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"/>
              </a:rPr>
              <a:t>7 ATIVIDADES INSTITUCIONAIS</a:t>
            </a:r>
          </a:p>
          <a:p>
            <a:pPr>
              <a:lnSpc>
                <a:spcPts val="3267"/>
              </a:lnSpc>
              <a:spcBef>
                <a:spcPct val="0"/>
              </a:spcBef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94790" y="7231785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416281" y="8024429"/>
            <a:ext cx="2467752" cy="2467742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747499" y="9013123"/>
            <a:ext cx="3540501" cy="1273877"/>
          </a:xfrm>
          <a:custGeom>
            <a:avLst/>
            <a:gdLst/>
            <a:ahLst/>
            <a:cxnLst/>
            <a:rect r="r" b="b" t="t" l="l"/>
            <a:pathLst>
              <a:path h="1273877" w="3540501">
                <a:moveTo>
                  <a:pt x="0" y="0"/>
                </a:moveTo>
                <a:lnTo>
                  <a:pt x="3540501" y="0"/>
                </a:lnTo>
                <a:lnTo>
                  <a:pt x="3540501" y="1273877"/>
                </a:lnTo>
                <a:lnTo>
                  <a:pt x="0" y="1273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42865" y="989656"/>
            <a:ext cx="9171964" cy="3544291"/>
          </a:xfrm>
          <a:custGeom>
            <a:avLst/>
            <a:gdLst/>
            <a:ahLst/>
            <a:cxnLst/>
            <a:rect r="r" b="b" t="t" l="l"/>
            <a:pathLst>
              <a:path h="3544291" w="9171964">
                <a:moveTo>
                  <a:pt x="0" y="0"/>
                </a:moveTo>
                <a:lnTo>
                  <a:pt x="9171965" y="0"/>
                </a:lnTo>
                <a:lnTo>
                  <a:pt x="9171965" y="3544291"/>
                </a:lnTo>
                <a:lnTo>
                  <a:pt x="0" y="3544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82064" y="4998255"/>
            <a:ext cx="8367499" cy="3471991"/>
          </a:xfrm>
          <a:custGeom>
            <a:avLst/>
            <a:gdLst/>
            <a:ahLst/>
            <a:cxnLst/>
            <a:rect r="r" b="b" t="t" l="l"/>
            <a:pathLst>
              <a:path h="3471991" w="8367499">
                <a:moveTo>
                  <a:pt x="0" y="0"/>
                </a:moveTo>
                <a:lnTo>
                  <a:pt x="8367499" y="0"/>
                </a:lnTo>
                <a:lnTo>
                  <a:pt x="8367499" y="3471991"/>
                </a:lnTo>
                <a:lnTo>
                  <a:pt x="0" y="34719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433124" y="4074093"/>
            <a:ext cx="8854876" cy="2660158"/>
          </a:xfrm>
          <a:custGeom>
            <a:avLst/>
            <a:gdLst/>
            <a:ahLst/>
            <a:cxnLst/>
            <a:rect r="r" b="b" t="t" l="l"/>
            <a:pathLst>
              <a:path h="2660158" w="8854876">
                <a:moveTo>
                  <a:pt x="0" y="0"/>
                </a:moveTo>
                <a:lnTo>
                  <a:pt x="8854876" y="0"/>
                </a:lnTo>
                <a:lnTo>
                  <a:pt x="8854876" y="2660157"/>
                </a:lnTo>
                <a:lnTo>
                  <a:pt x="0" y="26601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42865" y="151646"/>
            <a:ext cx="14677042" cy="1676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7"/>
              </a:lnSpc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9. CONTROLE INTERNO</a:t>
            </a:r>
          </a:p>
          <a:p>
            <a:pPr>
              <a:lnSpc>
                <a:spcPts val="3267"/>
              </a:lnSpc>
              <a:spcBef>
                <a:spcPct val="0"/>
              </a:spcBef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94790" y="7231785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416281" y="8024429"/>
            <a:ext cx="2467752" cy="2467742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747499" y="9013123"/>
            <a:ext cx="3540501" cy="1273877"/>
          </a:xfrm>
          <a:custGeom>
            <a:avLst/>
            <a:gdLst/>
            <a:ahLst/>
            <a:cxnLst/>
            <a:rect r="r" b="b" t="t" l="l"/>
            <a:pathLst>
              <a:path h="1273877" w="3540501">
                <a:moveTo>
                  <a:pt x="0" y="0"/>
                </a:moveTo>
                <a:lnTo>
                  <a:pt x="3540501" y="0"/>
                </a:lnTo>
                <a:lnTo>
                  <a:pt x="3540501" y="1273877"/>
                </a:lnTo>
                <a:lnTo>
                  <a:pt x="0" y="1273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42865" y="1194444"/>
            <a:ext cx="11034042" cy="2873769"/>
          </a:xfrm>
          <a:custGeom>
            <a:avLst/>
            <a:gdLst/>
            <a:ahLst/>
            <a:cxnLst/>
            <a:rect r="r" b="b" t="t" l="l"/>
            <a:pathLst>
              <a:path h="2873769" w="11034042">
                <a:moveTo>
                  <a:pt x="0" y="0"/>
                </a:moveTo>
                <a:lnTo>
                  <a:pt x="11034043" y="0"/>
                </a:lnTo>
                <a:lnTo>
                  <a:pt x="11034043" y="2873769"/>
                </a:lnTo>
                <a:lnTo>
                  <a:pt x="0" y="2873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16040" y="5886210"/>
            <a:ext cx="11097659" cy="2138219"/>
          </a:xfrm>
          <a:custGeom>
            <a:avLst/>
            <a:gdLst/>
            <a:ahLst/>
            <a:cxnLst/>
            <a:rect r="r" b="b" t="t" l="l"/>
            <a:pathLst>
              <a:path h="2138219" w="11097659">
                <a:moveTo>
                  <a:pt x="0" y="0"/>
                </a:moveTo>
                <a:lnTo>
                  <a:pt x="11097659" y="0"/>
                </a:lnTo>
                <a:lnTo>
                  <a:pt x="11097659" y="2138219"/>
                </a:lnTo>
                <a:lnTo>
                  <a:pt x="0" y="21382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42865" y="151646"/>
            <a:ext cx="14677042" cy="2085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67"/>
              </a:lnSpc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10 PROCURADORIA JURÍDICA</a:t>
            </a:r>
          </a:p>
          <a:p>
            <a:pPr>
              <a:lnSpc>
                <a:spcPts val="3267"/>
              </a:lnSpc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</a:p>
          <a:p>
            <a:pPr>
              <a:lnSpc>
                <a:spcPts val="3267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512394" y="4845075"/>
            <a:ext cx="4977259" cy="856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11   PLANEJAMENTO ESTRATÉGICO</a:t>
            </a:r>
          </a:p>
          <a:p>
            <a:pPr algn="ctr">
              <a:lnSpc>
                <a:spcPts val="326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94790" y="7231785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416281" y="8024429"/>
            <a:ext cx="2467752" cy="2467742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747499" y="9013123"/>
            <a:ext cx="3540501" cy="1273877"/>
          </a:xfrm>
          <a:custGeom>
            <a:avLst/>
            <a:gdLst/>
            <a:ahLst/>
            <a:cxnLst/>
            <a:rect r="r" b="b" t="t" l="l"/>
            <a:pathLst>
              <a:path h="1273877" w="3540501">
                <a:moveTo>
                  <a:pt x="0" y="0"/>
                </a:moveTo>
                <a:lnTo>
                  <a:pt x="3540501" y="0"/>
                </a:lnTo>
                <a:lnTo>
                  <a:pt x="3540501" y="1273877"/>
                </a:lnTo>
                <a:lnTo>
                  <a:pt x="0" y="1273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49017" y="2298953"/>
            <a:ext cx="6356725" cy="5654529"/>
          </a:xfrm>
          <a:custGeom>
            <a:avLst/>
            <a:gdLst/>
            <a:ahLst/>
            <a:cxnLst/>
            <a:rect r="r" b="b" t="t" l="l"/>
            <a:pathLst>
              <a:path h="5654529" w="6356725">
                <a:moveTo>
                  <a:pt x="0" y="0"/>
                </a:moveTo>
                <a:lnTo>
                  <a:pt x="6356725" y="0"/>
                </a:lnTo>
                <a:lnTo>
                  <a:pt x="6356725" y="5654529"/>
                </a:lnTo>
                <a:lnTo>
                  <a:pt x="0" y="56545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49017" y="581404"/>
            <a:ext cx="4118967" cy="447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12 CANAIS DE ATENDIMENTO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49017" y="1442082"/>
            <a:ext cx="10125670" cy="447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TEMPO DE RESPOSTA E-OUVIDORIA IPC - 01/07/2023 A 31/12/2023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94790" y="7231785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416281" y="8024429"/>
            <a:ext cx="2467752" cy="2467742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747499" y="9013123"/>
            <a:ext cx="3540501" cy="1273877"/>
          </a:xfrm>
          <a:custGeom>
            <a:avLst/>
            <a:gdLst/>
            <a:ahLst/>
            <a:cxnLst/>
            <a:rect r="r" b="b" t="t" l="l"/>
            <a:pathLst>
              <a:path h="1273877" w="3540501">
                <a:moveTo>
                  <a:pt x="0" y="0"/>
                </a:moveTo>
                <a:lnTo>
                  <a:pt x="3540501" y="0"/>
                </a:lnTo>
                <a:lnTo>
                  <a:pt x="3540501" y="1273877"/>
                </a:lnTo>
                <a:lnTo>
                  <a:pt x="0" y="1273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1475996"/>
            <a:ext cx="5978710" cy="8372553"/>
          </a:xfrm>
          <a:custGeom>
            <a:avLst/>
            <a:gdLst/>
            <a:ahLst/>
            <a:cxnLst/>
            <a:rect r="r" b="b" t="t" l="l"/>
            <a:pathLst>
              <a:path h="8372553" w="5978710">
                <a:moveTo>
                  <a:pt x="0" y="0"/>
                </a:moveTo>
                <a:lnTo>
                  <a:pt x="5978710" y="0"/>
                </a:lnTo>
                <a:lnTo>
                  <a:pt x="5978710" y="8372553"/>
                </a:lnTo>
                <a:lnTo>
                  <a:pt x="0" y="837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96575" y="483897"/>
            <a:ext cx="4118967" cy="447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12 CANAIS DE ATENDIMENTO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96575" y="1028700"/>
            <a:ext cx="4977110" cy="447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970" spc="-133">
                <a:solidFill>
                  <a:srgbClr val="000000"/>
                </a:solidFill>
                <a:latin typeface="M Plus 1m Bold"/>
              </a:rPr>
              <a:t>RELATÓRIO RESUMIDO DE PEDIDOS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194790" y="7231785"/>
            <a:ext cx="13313729" cy="13313729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416281" y="8024429"/>
            <a:ext cx="2467752" cy="2467742"/>
            <a:chOff x="0" y="0"/>
            <a:chExt cx="6350000" cy="6349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10332" t="0" r="-10332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747499" y="9013123"/>
            <a:ext cx="3540501" cy="1273877"/>
          </a:xfrm>
          <a:custGeom>
            <a:avLst/>
            <a:gdLst/>
            <a:ahLst/>
            <a:cxnLst/>
            <a:rect r="r" b="b" t="t" l="l"/>
            <a:pathLst>
              <a:path h="1273877" w="3540501">
                <a:moveTo>
                  <a:pt x="0" y="0"/>
                </a:moveTo>
                <a:lnTo>
                  <a:pt x="3540501" y="0"/>
                </a:lnTo>
                <a:lnTo>
                  <a:pt x="3540501" y="1273877"/>
                </a:lnTo>
                <a:lnTo>
                  <a:pt x="0" y="1273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410043" y="706318"/>
            <a:ext cx="9573812" cy="6842119"/>
          </a:xfrm>
          <a:custGeom>
            <a:avLst/>
            <a:gdLst/>
            <a:ahLst/>
            <a:cxnLst/>
            <a:rect r="r" b="b" t="t" l="l"/>
            <a:pathLst>
              <a:path h="6842119" w="9573812">
                <a:moveTo>
                  <a:pt x="0" y="0"/>
                </a:moveTo>
                <a:lnTo>
                  <a:pt x="9573812" y="0"/>
                </a:lnTo>
                <a:lnTo>
                  <a:pt x="9573812" y="6842119"/>
                </a:lnTo>
                <a:lnTo>
                  <a:pt x="0" y="68421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DAF-paN04_g</dc:identifier>
  <dcterms:modified xsi:type="dcterms:W3CDTF">2011-08-01T06:04:30Z</dcterms:modified>
  <cp:revision>1</cp:revision>
  <dc:title>Apresentação de Negócios Plano de Negócios Geométrico Corporativo Verde Preto e Branco</dc:title>
</cp:coreProperties>
</file>