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9" r:id="rId3"/>
    <p:sldId id="257" r:id="rId4"/>
    <p:sldId id="264" r:id="rId5"/>
    <p:sldId id="263" r:id="rId6"/>
    <p:sldId id="268" r:id="rId7"/>
    <p:sldId id="262" r:id="rId8"/>
    <p:sldId id="258" r:id="rId9"/>
    <p:sldId id="277" r:id="rId10"/>
    <p:sldId id="270" r:id="rId11"/>
    <p:sldId id="272" r:id="rId12"/>
    <p:sldId id="271" r:id="rId13"/>
    <p:sldId id="259" r:id="rId14"/>
    <p:sldId id="261" r:id="rId15"/>
    <p:sldId id="260" r:id="rId16"/>
    <p:sldId id="265" r:id="rId17"/>
    <p:sldId id="266" r:id="rId18"/>
    <p:sldId id="267" r:id="rId19"/>
    <p:sldId id="276" r:id="rId20"/>
    <p:sldId id="275" r:id="rId21"/>
    <p:sldId id="273" r:id="rId22"/>
    <p:sldId id="279" r:id="rId23"/>
    <p:sldId id="274" r:id="rId24"/>
    <p:sldId id="278" r:id="rId25"/>
    <p:sldId id="280" r:id="rId26"/>
    <p:sldId id="281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991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2195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1088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0588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02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1401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6362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050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035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3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083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5BE47B-447D-4258-9146-6DF62D6674DD}" type="datetimeFigureOut">
              <a:rPr lang="pt-BR" smtClean="0"/>
              <a:t>22/04/2024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F1848-4659-4C6C-AED4-E172C5C3714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877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lanalto.gov.br/ccivil_03/LEIS/L6514.htm" TargetMode="External"/><Relationship Id="rId4" Type="http://schemas.openxmlformats.org/officeDocument/2006/relationships/hyperlink" Target="http://www.planalto.gov.br/ccivil_03/decreto-lei/del5452.htm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gov.br/trabalho-e-emprego/pt-br/assuntos/inspecao-do-trabalho/seguranca-e-saude-no-trabalho/sst-portarias/1978/portaria_3-214_aprova_as_nrs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" y="1179116"/>
            <a:ext cx="12189928" cy="5678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5263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dia 28 de abril é o Dia Mundial em Memória das Vítimas de Acidentes e Doenças do Trabalho. A menção refere-se a uma tragédia que aconteceu neste dia em 1969, quando 78 pessoas morreram na explosão de uma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mina,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estado da Virgínia, Estados Unidos da América</a:t>
            </a: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 2003, a Organização Internacional do Trabalho (OIT) adotou a data como Dia Mundial em Memória às Vítimas de Acidentes do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Trabalho.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991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VIDEO 01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226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423555"/>
            <a:ext cx="9144000" cy="530975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 </a:t>
            </a: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Normas Regulamentadoras (NR)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são disposições complementares ao Capítulo V (Da Segurança e da Medicina do Trabalho) do Título II da </a:t>
            </a:r>
            <a:r>
              <a:rPr lang="pt-BR" sz="28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Consolidação das Leis do Trabalho (CLT)</a:t>
            </a:r>
            <a:r>
              <a:rPr lang="pt-BR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 redação dada pela 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Lei nº 6.514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22 de dezembro de 1977. Consistem em obrigações, direitos e deveres a serem cumpridos por empregadores e trabalhadores com o objetivo de garantir trabalho seguro e sadio, prevenindo a ocorrência de doenças e acidentes de trabalho.</a:t>
            </a:r>
          </a:p>
        </p:txBody>
      </p:sp>
    </p:spTree>
    <p:extLst>
      <p:ext uri="{BB962C8B-B14F-4D97-AF65-F5344CB8AC3E}">
        <p14:creationId xmlns:p14="http://schemas.microsoft.com/office/powerpoint/2010/main" val="304111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primeiras normas regulamentadoras foram publicadas pela 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Portaria </a:t>
            </a:r>
            <a:r>
              <a:rPr lang="pt-BR" sz="28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MTb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 nº 3.214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8 de junho de 1978. As demais normas foram criadas ao longo do tempo, visando assegurar a prevenção da segurança e saúde de trabalhadores em serviços laborais e segmentos econômicos específicos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Atualmente são 38 Normas Regulamentadoras.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369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Segurança e Saúde no Trabalho (SST) no âmbito da Prefeitura Municipal de Cariacica tem como principal objetivo melhorar os locais, processos e ambientais de trabalho para reduzir os acidentes e doenças relacionadas ao trabalho.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56283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298865"/>
            <a:ext cx="9144000" cy="50915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CONCEITO DE PERIGO E RISCO</a:t>
            </a:r>
          </a:p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Perigo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caracteriza-se por ser uma fonte causadora de lesões ou danos à saúde. O perigo por si só, não representa um risco.</a:t>
            </a:r>
          </a:p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Risco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combinação da probabilidade de ocorrência de eventos ou exposições perigosas relacionadas aos trabalhos e da gravidade das lesões e problemas de saúde que podem ser causados pelo(s) evento(s) ou exposição(</a:t>
            </a:r>
            <a:r>
              <a:rPr lang="pt-BR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ões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just">
              <a:lnSpc>
                <a:spcPct val="150000"/>
              </a:lnSpc>
            </a:pP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124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487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64" y="0"/>
            <a:ext cx="88114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82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288473"/>
            <a:ext cx="9144000" cy="51019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CONCEITO DE ACIDENTE</a:t>
            </a:r>
          </a:p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Acidente de trabalho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é a ocorrência imprevista e indesejável, instantânea ou não, relacionada com o exercício do trabalho, de que resulte ou possa resultar lesão pessoal. </a:t>
            </a:r>
          </a:p>
          <a:p>
            <a:pPr algn="just">
              <a:lnSpc>
                <a:spcPct val="150000"/>
              </a:lnSpc>
            </a:pP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Tipos de acidente –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 lesão ou sem lesão e de trajeto. </a:t>
            </a:r>
            <a:endParaRPr lang="pt-BR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5226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288473"/>
            <a:ext cx="9144000" cy="51019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CAUSAS DO ACIDENTE</a:t>
            </a:r>
          </a:p>
          <a:p>
            <a:pPr algn="just"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Fator pessoal de insegurança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refere-se ao comportamento humano.</a:t>
            </a:r>
          </a:p>
          <a:p>
            <a:pPr algn="just"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Ato inseguro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ação ou omissão que pode causar ou favorecer a ocorrência de acidente.</a:t>
            </a:r>
          </a:p>
          <a:p>
            <a:pPr algn="just"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Condição ambiente de insegurança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condição do meio que causou o acidente ou contribuiu para a sua ocorrência.</a:t>
            </a:r>
          </a:p>
          <a:p>
            <a:pPr algn="just">
              <a:lnSpc>
                <a:spcPct val="150000"/>
              </a:lnSpc>
            </a:pP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355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734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VÍDEO 02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601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405891"/>
            <a:ext cx="11089302" cy="498451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Direitos e </a:t>
            </a: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deveres</a:t>
            </a:r>
          </a:p>
          <a:p>
            <a:pPr algn="just"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Cabe ao </a:t>
            </a: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empregador</a:t>
            </a: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cumprir e fazer cumprir as disposições legais e regulamentares sobre segurança e saúde no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trabalho;</a:t>
            </a: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informar aos trabalhadores - os riscos ocupacionais; as medidas de prevenção adotadas pela empresa; os resultados dos exames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médicos; 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1307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693717"/>
            <a:ext cx="11089302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resultados das avaliações ambientais realizadas nos locais de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trabalho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pt-BR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implementar medidas de prevenção, ouvidos os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trabalhadores; e</a:t>
            </a: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d)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adoção de medidas de proteção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individual.</a:t>
            </a:r>
          </a:p>
          <a:p>
            <a:pPr algn="just">
              <a:lnSpc>
                <a:spcPct val="150000"/>
              </a:lnSpc>
            </a:pP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232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693717"/>
            <a:ext cx="11089302" cy="469669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Cabe ao </a:t>
            </a: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trabalhador</a:t>
            </a: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cumprir as disposições legais e regulamentares sobre segurança e saúde no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trabalho;</a:t>
            </a: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submeter-se aos exames médicos previstos nas 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NR; e</a:t>
            </a: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c)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usar o equipamento de proteção individual fornecido pelo empregador.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480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340427"/>
            <a:ext cx="11089302" cy="5049981"/>
          </a:xfrm>
        </p:spPr>
        <p:txBody>
          <a:bodyPr>
            <a:noAutofit/>
          </a:bodyPr>
          <a:lstStyle/>
          <a:p>
            <a:pPr algn="just">
              <a:lnSpc>
                <a:spcPct val="16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segurança no trabalho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é uma questão fundamental para garantir a integridade física e emocional dos trabalhadores. A adoção de boas práticas pode contribuir para reduzir os acidentes e promover um ambiente laboral mais saudável e seguro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Evite distrações: A distração é uma das principais causas de acidentes de trabalho. É importante que o trabalhador se concentre nas atividades a serem realizadas e evite distrações, como o uso do celular, por exemplo.</a:t>
            </a:r>
          </a:p>
          <a:p>
            <a:pPr algn="just">
              <a:lnSpc>
                <a:spcPct val="150000"/>
              </a:lnSpc>
            </a:pP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179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1693717"/>
            <a:ext cx="9144000" cy="469669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VÍDEO 03 e 04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2353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402773"/>
            <a:ext cx="11089302" cy="498763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NR 23 – PROTEÇÃO CONTRA </a:t>
            </a:r>
            <a:r>
              <a:rPr lang="pt-BR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INCÊNDIOS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que são os extintores de incêndio?</a:t>
            </a:r>
          </a:p>
          <a:p>
            <a:pPr algn="just">
              <a:lnSpc>
                <a:spcPct val="15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 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Extintores de Incêndio são dispositivos de combate ao </a:t>
            </a:r>
            <a:r>
              <a:rPr lang="pt-BR" sz="28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PRINCÍPIO</a:t>
            </a: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incêndio. São equipamentos com pequena autonomia de ação que são destinados ao combate do foco do fogo.</a:t>
            </a:r>
          </a:p>
          <a:p>
            <a:pPr algn="just">
              <a:lnSpc>
                <a:spcPct val="150000"/>
              </a:lnSpc>
            </a:pP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1996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423555"/>
            <a:ext cx="11089302" cy="4966853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pt-B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ELEMENTOS QUE COMPÕEM O FOGO 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elementos que compõem o fogo são: 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Combustível 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Comburente (oxigênio) 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Calor </a:t>
            </a:r>
          </a:p>
          <a:p>
            <a:pPr algn="just">
              <a:lnSpc>
                <a:spcPct val="150000"/>
              </a:lnSpc>
            </a:pPr>
            <a:r>
              <a:rPr lang="pt-B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Reação em cadeia</a:t>
            </a:r>
            <a:endParaRPr lang="pt-BR" sz="2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Resultado de imagem para TRIANGULO DO F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421" y="3468516"/>
            <a:ext cx="2958607" cy="2520000"/>
          </a:xfrm>
          <a:prstGeom prst="rect">
            <a:avLst/>
          </a:prstGeom>
          <a:solidFill>
            <a:schemeClr val="accent1"/>
          </a:solidFill>
          <a:extLst/>
        </p:spPr>
      </p:pic>
      <p:pic>
        <p:nvPicPr>
          <p:cNvPr id="8" name="Picture 4" descr="Imagem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1578" y="3468516"/>
            <a:ext cx="2645999" cy="25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150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013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115"/>
            <a:ext cx="10668000" cy="5678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801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539114"/>
            <a:ext cx="11089302" cy="4664259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COMBATE AO FOGO</a:t>
            </a:r>
          </a:p>
          <a:p>
            <a:pPr algn="just">
              <a:lnSpc>
                <a:spcPct val="170000"/>
              </a:lnSpc>
            </a:pPr>
            <a:r>
              <a:rPr lang="pt-BR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Existem </a:t>
            </a:r>
            <a:r>
              <a:rPr lang="pt-BR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métodos de combate ao fogo que vamos conhecer a seguir</a:t>
            </a:r>
            <a:r>
              <a:rPr lang="pt-BR" sz="28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pt-BR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70000"/>
              </a:lnSpc>
            </a:pPr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ABAFAMENTO: </a:t>
            </a:r>
            <a:r>
              <a:rPr lang="pt-BR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 na retirada ou redução do teor de Oxigênio no local da combustão. É o método mais eficaz no combate ao incêndio classe B. 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2928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1361209"/>
            <a:ext cx="11089302" cy="5496791"/>
          </a:xfrm>
        </p:spPr>
        <p:txBody>
          <a:bodyPr>
            <a:noAutofit/>
          </a:bodyPr>
          <a:lstStyle/>
          <a:p>
            <a:pPr algn="just">
              <a:lnSpc>
                <a:spcPct val="170000"/>
              </a:lnSpc>
            </a:pPr>
            <a:r>
              <a:rPr lang="pt-BR" sz="28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ISOLAMENTO</a:t>
            </a:r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pt-BR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Neste método buscamos desagregar o combustível do processo de combustão com o objetivo do fogo não passar para outras áreas ainda não afetadas. </a:t>
            </a:r>
          </a:p>
          <a:p>
            <a:pPr algn="just">
              <a:lnSpc>
                <a:spcPct val="170000"/>
              </a:lnSpc>
            </a:pPr>
            <a:r>
              <a:rPr lang="pt-BR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RESFRIAMENTO</a:t>
            </a:r>
            <a:r>
              <a:rPr lang="pt-BR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Ele consiste na redução da temperatura da área afetada pelas chamas evitando assim se chegar ao ponto de fulgor do material em combustão. O ponto de fulgor é a menor temperatura em que um corpo aquecido se inflama pela presença de uma chama externa. 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537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accent6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2857500"/>
            <a:ext cx="11089302" cy="1413164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pt-B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VÍDEO 5 e 6</a:t>
            </a:r>
            <a:endParaRPr lang="pt-B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0306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chemeClr val="bg1"/>
            </a:gs>
            <a:gs pos="100000">
              <a:schemeClr val="accent6">
                <a:lumMod val="60000"/>
                <a:lumOff val="4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0" y="99115"/>
            <a:ext cx="831094" cy="1080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92" y="99115"/>
            <a:ext cx="1114208" cy="1080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541952"/>
            <a:ext cx="9144000" cy="554326"/>
          </a:xfrm>
        </p:spPr>
        <p:txBody>
          <a:bodyPr>
            <a:normAutofit fontScale="90000"/>
          </a:bodyPr>
          <a:lstStyle/>
          <a:p>
            <a: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SECRETARIA MUNICIPAL DE GOVERNO E RECURSOS HUMANOS</a:t>
            </a:r>
            <a:br>
              <a:rPr lang="pt-BR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t-BR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COORDENAÇÃO DE MEDICINA, HIGIENE E SEGURANÇA DO TRABALHO</a:t>
            </a:r>
            <a:endParaRPr lang="pt-BR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09792" y="2857500"/>
            <a:ext cx="11089302" cy="1413164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pt-BR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OBRIGADO PELA PRESENÇA DE TODOS </a:t>
            </a:r>
            <a:endParaRPr lang="pt-BR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9378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1517</TotalTime>
  <Words>671</Words>
  <Application>Microsoft Office PowerPoint</Application>
  <PresentationFormat>Widescreen</PresentationFormat>
  <Paragraphs>67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Times New Roman</vt:lpstr>
      <vt:lpstr>Tema do Office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Apresentação do PowerPoint</vt:lpstr>
      <vt:lpstr>Apresentação do PowerPoint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Apresentação do PowerPoint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Apresentação do PowerPoint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  <vt:lpstr>SECRETARIA MUNICIPAL DE GOVERNO E RECURSOS HUMANOS COORDENAÇÃO DE MEDICINA, HIGIENE E SEGURANÇA DO TRABALHO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SECRETARIA MUNICIPAL DE GOVERNO E RECURSOS HUMANOS COORDENAÇÃO DE MEDICINA HIGIENE E SEGURANÇA DO TRABALHO</dc:title>
  <dc:creator>Everaldo Silva do Carmo</dc:creator>
  <cp:lastModifiedBy>Everaldo Silva do Carmo</cp:lastModifiedBy>
  <cp:revision>34</cp:revision>
  <dcterms:created xsi:type="dcterms:W3CDTF">2024-04-01T18:36:52Z</dcterms:created>
  <dcterms:modified xsi:type="dcterms:W3CDTF">2024-04-22T15:21:06Z</dcterms:modified>
</cp:coreProperties>
</file>