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62" r:id="rId3"/>
    <p:sldId id="259" r:id="rId4"/>
    <p:sldId id="260" r:id="rId5"/>
    <p:sldId id="299" r:id="rId6"/>
    <p:sldId id="269" r:id="rId7"/>
    <p:sldId id="335" r:id="rId8"/>
    <p:sldId id="336" r:id="rId9"/>
    <p:sldId id="351" r:id="rId10"/>
    <p:sldId id="353" r:id="rId11"/>
    <p:sldId id="272" r:id="rId12"/>
    <p:sldId id="340" r:id="rId13"/>
    <p:sldId id="345" r:id="rId14"/>
    <p:sldId id="346" r:id="rId15"/>
    <p:sldId id="341" r:id="rId16"/>
    <p:sldId id="349" r:id="rId17"/>
    <p:sldId id="329" r:id="rId18"/>
    <p:sldId id="323" r:id="rId19"/>
    <p:sldId id="337" r:id="rId20"/>
    <p:sldId id="276" r:id="rId21"/>
    <p:sldId id="311" r:id="rId22"/>
    <p:sldId id="339" r:id="rId23"/>
    <p:sldId id="352" r:id="rId24"/>
    <p:sldId id="330" r:id="rId25"/>
    <p:sldId id="313" r:id="rId26"/>
    <p:sldId id="344" r:id="rId27"/>
    <p:sldId id="290" r:id="rId28"/>
    <p:sldId id="281" r:id="rId29"/>
    <p:sldId id="292" r:id="rId30"/>
    <p:sldId id="286" r:id="rId31"/>
  </p:sldIdLst>
  <p:sldSz cx="9144000" cy="6858000" type="screen4x3"/>
  <p:notesSz cx="6797675" cy="98726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EE1"/>
    <a:srgbClr val="706840"/>
    <a:srgbClr val="979F31"/>
    <a:srgbClr val="2C4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>
        <p:scale>
          <a:sx n="110" d="100"/>
          <a:sy n="110" d="100"/>
        </p:scale>
        <p:origin x="-165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954" y="-84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DEFF2-2B47-4604-B55F-3674E1D1EA84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A5627-83C1-4F31-BF77-5E567C7DB74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899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A24D0-5048-4D13-92AE-AB3905331BA5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6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2" y="9377317"/>
            <a:ext cx="294566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91EA1-80C8-4FD3-A6F2-A62EF227BC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489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6780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5827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2380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223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92231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70386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87824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91EA1-80C8-4FD3-A6F2-A62EF227BCB3}" type="slidenum">
              <a:rPr lang="pt-BR" smtClean="0"/>
              <a:pPr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9719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241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7307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6632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432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658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953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050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196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641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963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260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93D45-1A6D-4529-854B-7D3FF779E527}" type="datetimeFigureOut">
              <a:rPr lang="pt-BR" smtClean="0"/>
              <a:pPr/>
              <a:t>09/03/2022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3FAE6-8204-48CB-8751-11EA17B224B3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Caixa de Texto 2"/>
          <p:cNvSpPr txBox="1">
            <a:spLocks noChangeArrowheads="1"/>
          </p:cNvSpPr>
          <p:nvPr userDrawn="1"/>
        </p:nvSpPr>
        <p:spPr bwMode="auto">
          <a:xfrm>
            <a:off x="1262" y="7862"/>
            <a:ext cx="1224186" cy="6850137"/>
          </a:xfrm>
          <a:prstGeom prst="rect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" y="157089"/>
            <a:ext cx="1103808" cy="106381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78" y="157089"/>
            <a:ext cx="4713508" cy="131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911918" y="2098943"/>
            <a:ext cx="8388423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45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onsolas" pitchFamily="49" charset="0"/>
              </a:rPr>
              <a:t>AUDIÊNCIA PÚBLICA</a:t>
            </a:r>
            <a:endParaRPr lang="pt-BR" sz="45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onsolas" pitchFamily="49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331640" y="3573016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Prestação de Contas </a:t>
            </a:r>
          </a:p>
          <a:p>
            <a:pPr algn="ctr"/>
            <a:r>
              <a:rPr lang="pt-BR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pt-BR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º semestre de 2021</a:t>
            </a:r>
            <a:endParaRPr lang="pt-BR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0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1357290" y="1772816"/>
            <a:ext cx="7344816" cy="4464496"/>
          </a:xfrm>
        </p:spPr>
        <p:txBody>
          <a:bodyPr anchor="ctr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pt-BR" sz="4400" dirty="0" smtClean="0">
                <a:solidFill>
                  <a:srgbClr val="706840"/>
                </a:solidFill>
              </a:rPr>
              <a:t>Diretoria Executiva</a:t>
            </a:r>
            <a:r>
              <a:rPr lang="pt-BR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t-BR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t-BR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t-BR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pt-BR" sz="2400" b="1" dirty="0" smtClean="0">
                <a:cs typeface="Arial" panose="020B0604020202020204" pitchFamily="34" charset="0"/>
              </a:rPr>
              <a:t>Sídina Delpupo da Cunha Daniel</a:t>
            </a:r>
            <a:r>
              <a:rPr lang="pt-BR" sz="2400" b="1" dirty="0">
                <a:cs typeface="Arial" panose="020B0604020202020204" pitchFamily="34" charset="0"/>
              </a:rPr>
              <a:t/>
            </a:r>
            <a:br>
              <a:rPr lang="pt-BR" sz="2400" b="1" dirty="0">
                <a:cs typeface="Arial" panose="020B0604020202020204" pitchFamily="34" charset="0"/>
              </a:rPr>
            </a:br>
            <a:r>
              <a:rPr lang="pt-BR" sz="2400" dirty="0" smtClean="0">
                <a:cs typeface="Arial" panose="020B0604020202020204" pitchFamily="34" charset="0"/>
              </a:rPr>
              <a:t>Diretora-presidente</a:t>
            </a:r>
            <a:r>
              <a:rPr lang="pt-BR" sz="2400" dirty="0">
                <a:cs typeface="Arial" panose="020B0604020202020204" pitchFamily="34" charset="0"/>
              </a:rPr>
              <a:t/>
            </a:r>
            <a:br>
              <a:rPr lang="pt-BR" sz="2400" dirty="0">
                <a:cs typeface="Arial" panose="020B0604020202020204" pitchFamily="34" charset="0"/>
              </a:rPr>
            </a:br>
            <a:r>
              <a:rPr lang="pt-BR" sz="2400" dirty="0">
                <a:cs typeface="Arial" panose="020B0604020202020204" pitchFamily="34" charset="0"/>
              </a:rPr>
              <a:t/>
            </a:r>
            <a:br>
              <a:rPr lang="pt-BR" sz="2400" dirty="0">
                <a:cs typeface="Arial" panose="020B0604020202020204" pitchFamily="34" charset="0"/>
              </a:rPr>
            </a:br>
            <a:r>
              <a:rPr lang="pt-BR" sz="2400" b="1" dirty="0" smtClean="0">
                <a:cs typeface="Arial" panose="020B0604020202020204" pitchFamily="34" charset="0"/>
              </a:rPr>
              <a:t>Nilton Basilio Teixeira </a:t>
            </a:r>
            <a:r>
              <a:rPr lang="pt-BR" sz="2400" dirty="0" smtClean="0">
                <a:cs typeface="Arial" panose="020B0604020202020204" pitchFamily="34" charset="0"/>
              </a:rPr>
              <a:t/>
            </a:r>
            <a:br>
              <a:rPr lang="pt-BR" sz="2400" dirty="0" smtClean="0">
                <a:cs typeface="Arial" panose="020B0604020202020204" pitchFamily="34" charset="0"/>
              </a:rPr>
            </a:br>
            <a:r>
              <a:rPr lang="pt-BR" sz="2400" dirty="0" smtClean="0">
                <a:cs typeface="Arial" panose="020B0604020202020204" pitchFamily="34" charset="0"/>
              </a:rPr>
              <a:t>Diretora Técnico-previdenciária</a:t>
            </a:r>
            <a:r>
              <a:rPr lang="pt-BR" sz="2400" dirty="0">
                <a:cs typeface="Arial" panose="020B0604020202020204" pitchFamily="34" charset="0"/>
              </a:rPr>
              <a:t/>
            </a:r>
            <a:br>
              <a:rPr lang="pt-BR" sz="2400" dirty="0">
                <a:cs typeface="Arial" panose="020B0604020202020204" pitchFamily="34" charset="0"/>
              </a:rPr>
            </a:br>
            <a:r>
              <a:rPr lang="pt-BR" sz="2400" dirty="0">
                <a:cs typeface="Arial" panose="020B0604020202020204" pitchFamily="34" charset="0"/>
              </a:rPr>
              <a:t/>
            </a:r>
            <a:br>
              <a:rPr lang="pt-BR" sz="2400" dirty="0">
                <a:cs typeface="Arial" panose="020B0604020202020204" pitchFamily="34" charset="0"/>
              </a:rPr>
            </a:br>
            <a:r>
              <a:rPr lang="pt-BR" sz="2400" b="1" dirty="0">
                <a:cs typeface="Arial" panose="020B0604020202020204" pitchFamily="34" charset="0"/>
              </a:rPr>
              <a:t>Juliana </a:t>
            </a:r>
            <a:r>
              <a:rPr lang="pt-BR" sz="2400" b="1" dirty="0" smtClean="0">
                <a:cs typeface="Arial" panose="020B0604020202020204" pitchFamily="34" charset="0"/>
              </a:rPr>
              <a:t>de </a:t>
            </a:r>
            <a:r>
              <a:rPr lang="pt-BR" sz="2400" b="1" dirty="0">
                <a:cs typeface="Arial" panose="020B0604020202020204" pitchFamily="34" charset="0"/>
              </a:rPr>
              <a:t>Lima Silva Rodrigues</a:t>
            </a:r>
            <a:br>
              <a:rPr lang="pt-BR" sz="2400" b="1" dirty="0">
                <a:cs typeface="Arial" panose="020B0604020202020204" pitchFamily="34" charset="0"/>
              </a:rPr>
            </a:br>
            <a:r>
              <a:rPr lang="pt-BR" sz="2400" dirty="0" smtClean="0">
                <a:cs typeface="Arial" panose="020B0604020202020204" pitchFamily="34" charset="0"/>
              </a:rPr>
              <a:t>Diretora Administrativo-Financeira</a:t>
            </a:r>
            <a:r>
              <a:rPr lang="pt-BR" sz="2400" dirty="0">
                <a:cs typeface="Arial" panose="020B0604020202020204" pitchFamily="34" charset="0"/>
              </a:rPr>
              <a:t/>
            </a:r>
            <a:br>
              <a:rPr lang="pt-BR" sz="2400" dirty="0">
                <a:cs typeface="Arial" panose="020B0604020202020204" pitchFamily="34" charset="0"/>
              </a:rPr>
            </a:br>
            <a:endParaRPr lang="pt-BR" sz="2200" dirty="0">
              <a:solidFill>
                <a:schemeClr val="bg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ítulo 2"/>
          <p:cNvSpPr txBox="1">
            <a:spLocks/>
          </p:cNvSpPr>
          <p:nvPr/>
        </p:nvSpPr>
        <p:spPr>
          <a:xfrm>
            <a:off x="1979713" y="987235"/>
            <a:ext cx="3888431" cy="792088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7" name="Título 6"/>
          <p:cNvSpPr txBox="1">
            <a:spLocks/>
          </p:cNvSpPr>
          <p:nvPr/>
        </p:nvSpPr>
        <p:spPr>
          <a:xfrm>
            <a:off x="1428728" y="2636912"/>
            <a:ext cx="7463752" cy="280831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Conceder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e gerir os benefícios previdenciários com qualidade, respeito e responsabilidade, fornecer informações e soluções adequadas, bem como atuar na promoção da melhoria da qualidade de vida dos </a:t>
            </a:r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beneficiários e servidores da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municipalidade.</a:t>
            </a:r>
          </a:p>
        </p:txBody>
      </p:sp>
      <p:sp>
        <p:nvSpPr>
          <p:cNvPr id="8" name="Título 6"/>
          <p:cNvSpPr txBox="1">
            <a:spLocks/>
          </p:cNvSpPr>
          <p:nvPr/>
        </p:nvSpPr>
        <p:spPr>
          <a:xfrm>
            <a:off x="4122096" y="1628800"/>
            <a:ext cx="1907920" cy="82277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 smtClean="0">
                <a:solidFill>
                  <a:schemeClr val="tx1"/>
                </a:solidFill>
              </a:rPr>
              <a:t>Missão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03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ítulo 2"/>
          <p:cNvSpPr txBox="1">
            <a:spLocks/>
          </p:cNvSpPr>
          <p:nvPr/>
        </p:nvSpPr>
        <p:spPr>
          <a:xfrm>
            <a:off x="1979713" y="987235"/>
            <a:ext cx="3888431" cy="792088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9" name="Título 6"/>
          <p:cNvSpPr txBox="1">
            <a:spLocks/>
          </p:cNvSpPr>
          <p:nvPr/>
        </p:nvSpPr>
        <p:spPr>
          <a:xfrm>
            <a:off x="1403648" y="2420888"/>
            <a:ext cx="7488832" cy="3349031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Ser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um exemplo de excelência dentre os </a:t>
            </a:r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institutos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de </a:t>
            </a:r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previdência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na gestão dos benefícios previdenciários, com a prestação de um serviço de qualidade em uma estrutura física apropriada e totalmente informatizada, além de oferecer condições que proporcionem a valorização </a:t>
            </a:r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dos </a:t>
            </a:r>
            <a:r>
              <a:rPr lang="pt-BR" sz="2800" b="0" dirty="0">
                <a:solidFill>
                  <a:schemeClr val="tx1"/>
                </a:solidFill>
                <a:effectLst/>
                <a:latin typeface="+mn-lt"/>
              </a:rPr>
              <a:t>seus servidores </a:t>
            </a:r>
            <a:r>
              <a:rPr lang="pt-BR" sz="2800" b="0" dirty="0" smtClean="0">
                <a:solidFill>
                  <a:schemeClr val="tx1"/>
                </a:solidFill>
                <a:effectLst/>
                <a:latin typeface="+mn-lt"/>
              </a:rPr>
              <a:t>e beneficiários.</a:t>
            </a:r>
            <a:endParaRPr lang="pt-BR" sz="2800" b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Título 6"/>
          <p:cNvSpPr txBox="1">
            <a:spLocks/>
          </p:cNvSpPr>
          <p:nvPr/>
        </p:nvSpPr>
        <p:spPr>
          <a:xfrm>
            <a:off x="4266039" y="1620034"/>
            <a:ext cx="176405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 smtClean="0">
                <a:solidFill>
                  <a:schemeClr val="tx1"/>
                </a:solidFill>
              </a:rPr>
              <a:t>Visão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7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/>
          <p:cNvSpPr txBox="1">
            <a:spLocks/>
          </p:cNvSpPr>
          <p:nvPr/>
        </p:nvSpPr>
        <p:spPr>
          <a:xfrm>
            <a:off x="2714612" y="2285992"/>
            <a:ext cx="4896544" cy="207170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 smtClean="0">
                <a:solidFill>
                  <a:schemeClr val="tx1"/>
                </a:solidFill>
              </a:rPr>
              <a:t>GESTÃO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400" dirty="0" smtClean="0">
                <a:solidFill>
                  <a:schemeClr val="tx1"/>
                </a:solidFill>
              </a:rPr>
              <a:t>PREVIDENCIÁRIA</a:t>
            </a:r>
            <a:endParaRPr lang="pt-BR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565009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381344" y="1500174"/>
            <a:ext cx="7488832" cy="8638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dirty="0" smtClean="0">
                <a:solidFill>
                  <a:schemeClr val="tx1"/>
                </a:solidFill>
                <a:effectLst/>
              </a:rPr>
              <a:t>NOVOS BENEFÍCIOS CONCEDIDOS 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503203"/>
              </p:ext>
            </p:extLst>
          </p:nvPr>
        </p:nvGraphicFramePr>
        <p:xfrm>
          <a:off x="1428728" y="2928934"/>
          <a:ext cx="7500991" cy="3133156"/>
        </p:xfrm>
        <a:graphic>
          <a:graphicData uri="http://schemas.openxmlformats.org/drawingml/2006/table">
            <a:tbl>
              <a:tblPr/>
              <a:tblGrid>
                <a:gridCol w="4265227"/>
                <a:gridCol w="1449813"/>
                <a:gridCol w="1785951"/>
              </a:tblGrid>
              <a:tr h="5150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TIPO DE BENEFÍCIO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FUNDO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1501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Financeiro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Previdenciário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latin typeface="+mn-lt"/>
                          <a:ea typeface="Arial"/>
                        </a:rPr>
                        <a:t>Aposentadoria</a:t>
                      </a:r>
                      <a:r>
                        <a:rPr lang="pt-PT" sz="2000" baseline="0" dirty="0" smtClean="0">
                          <a:latin typeface="+mn-lt"/>
                          <a:ea typeface="Arial"/>
                        </a:rPr>
                        <a:t> </a:t>
                      </a:r>
                      <a:r>
                        <a:rPr lang="pt-PT" sz="2000" dirty="0" smtClean="0">
                          <a:latin typeface="+mn-lt"/>
                          <a:ea typeface="Arial"/>
                        </a:rPr>
                        <a:t>Tempo </a:t>
                      </a:r>
                      <a:r>
                        <a:rPr lang="pt-PT" sz="2000" dirty="0">
                          <a:latin typeface="+mn-lt"/>
                          <a:ea typeface="Arial"/>
                        </a:rPr>
                        <a:t>de Contribuição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15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04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latin typeface="+mn-lt"/>
                          <a:ea typeface="Arial"/>
                        </a:rPr>
                        <a:t>Aposentadoria por Idade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-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06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Aposentadoria Compulsória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-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-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Aposentadoria por Invalidez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-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Pensionistas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5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3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b="1">
                          <a:latin typeface="+mn-lt"/>
                          <a:ea typeface="Arial"/>
                        </a:rPr>
                        <a:t>TOTAL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21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13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4143372" y="228599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º Semestre 2021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177647"/>
              </p:ext>
            </p:extLst>
          </p:nvPr>
        </p:nvGraphicFramePr>
        <p:xfrm>
          <a:off x="6215074" y="6215082"/>
          <a:ext cx="1913478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4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34</a:t>
                      </a:r>
                      <a:endParaRPr lang="pt-BR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62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565009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381344" y="1590066"/>
            <a:ext cx="7488832" cy="8638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TOTAL DE BENEFÍCIOS 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121526"/>
              </p:ext>
            </p:extLst>
          </p:nvPr>
        </p:nvGraphicFramePr>
        <p:xfrm>
          <a:off x="1428728" y="2928934"/>
          <a:ext cx="7500991" cy="3133156"/>
        </p:xfrm>
        <a:graphic>
          <a:graphicData uri="http://schemas.openxmlformats.org/drawingml/2006/table">
            <a:tbl>
              <a:tblPr/>
              <a:tblGrid>
                <a:gridCol w="4265227"/>
                <a:gridCol w="1449813"/>
                <a:gridCol w="1785951"/>
              </a:tblGrid>
              <a:tr h="5150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TIPO DE BENEFÍCIO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FUNDO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1501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Financeiro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Previdenciário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 smtClean="0">
                          <a:latin typeface="+mn-lt"/>
                          <a:ea typeface="Arial"/>
                        </a:rPr>
                        <a:t>Aposentadoria</a:t>
                      </a:r>
                      <a:r>
                        <a:rPr lang="pt-PT" sz="2000" baseline="0" dirty="0" smtClean="0">
                          <a:latin typeface="+mn-lt"/>
                          <a:ea typeface="Arial"/>
                        </a:rPr>
                        <a:t> </a:t>
                      </a:r>
                      <a:r>
                        <a:rPr lang="pt-PT" sz="2000" dirty="0" smtClean="0">
                          <a:latin typeface="+mn-lt"/>
                          <a:ea typeface="Arial"/>
                        </a:rPr>
                        <a:t>Tempo </a:t>
                      </a:r>
                      <a:r>
                        <a:rPr lang="pt-PT" sz="2000" dirty="0">
                          <a:latin typeface="+mn-lt"/>
                          <a:ea typeface="Arial"/>
                        </a:rPr>
                        <a:t>de Contribuição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878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64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latin typeface="+mn-lt"/>
                          <a:ea typeface="Arial"/>
                        </a:rPr>
                        <a:t>Aposentadoria por Idade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54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44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Aposentadoria Compulsória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06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Aposentadoria por Invalidez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37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43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>
                          <a:latin typeface="+mn-lt"/>
                          <a:ea typeface="Arial"/>
                        </a:rPr>
                        <a:t>Pensionistas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152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51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PT" sz="2000" b="1">
                          <a:latin typeface="+mn-lt"/>
                          <a:ea typeface="Arial"/>
                        </a:rPr>
                        <a:t>TOTAL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1.132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208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386105"/>
              </p:ext>
            </p:extLst>
          </p:nvPr>
        </p:nvGraphicFramePr>
        <p:xfrm>
          <a:off x="6215074" y="6215082"/>
          <a:ext cx="1913478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4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1.340</a:t>
                      </a:r>
                      <a:endParaRPr lang="pt-BR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62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565009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381344" y="1500174"/>
            <a:ext cx="7488832" cy="8638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u="sng" dirty="0" smtClean="0">
                <a:solidFill>
                  <a:schemeClr val="accent3">
                    <a:lumMod val="50000"/>
                  </a:schemeClr>
                </a:solidFill>
              </a:rPr>
              <a:t>FOLHA DE PAGAMENTO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143372" y="228599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2º Semestre 2021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008383"/>
              </p:ext>
            </p:extLst>
          </p:nvPr>
        </p:nvGraphicFramePr>
        <p:xfrm>
          <a:off x="6215074" y="6262380"/>
          <a:ext cx="2143140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4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29.780.483,69</a:t>
                      </a:r>
                      <a:endParaRPr lang="pt-BR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035113"/>
              </p:ext>
            </p:extLst>
          </p:nvPr>
        </p:nvGraphicFramePr>
        <p:xfrm>
          <a:off x="1571604" y="2714620"/>
          <a:ext cx="7215238" cy="3375450"/>
        </p:xfrm>
        <a:graphic>
          <a:graphicData uri="http://schemas.openxmlformats.org/drawingml/2006/table">
            <a:tbl>
              <a:tblPr/>
              <a:tblGrid>
                <a:gridCol w="4000528"/>
                <a:gridCol w="1530823"/>
                <a:gridCol w="1683887"/>
              </a:tblGrid>
              <a:tr h="3750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TIPO DE BENEFÍCIO</a:t>
                      </a:r>
                      <a:endParaRPr lang="pt-BR" sz="18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FUNDO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05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Financeiro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Previdenciário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</a:t>
                      </a: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Tempo </a:t>
                      </a: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de Contribuição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15.487.526,54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405.481,93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por Idade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648.939,73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447.907,45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Compulsória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141.002,76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46.048,85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por Invalidez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618.706,93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497.328,38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especial - Magistério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7.836.780,45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743.733,53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Pensionistas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2.303.523,26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603.503,88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TOTAL</a:t>
                      </a:r>
                      <a:endParaRPr lang="pt-BR" sz="18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+mn-lt"/>
                          <a:ea typeface="Arial"/>
                        </a:rPr>
                        <a:t>27.036.479,67</a:t>
                      </a:r>
                      <a:endParaRPr lang="pt-BR" sz="18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latin typeface="+mn-lt"/>
                          <a:ea typeface="Arial"/>
                        </a:rPr>
                        <a:t>2.744.004,02</a:t>
                      </a:r>
                      <a:endParaRPr lang="pt-BR" sz="18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62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565009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381344" y="1500174"/>
            <a:ext cx="7488832" cy="8638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u="sng" dirty="0" smtClean="0">
                <a:solidFill>
                  <a:schemeClr val="accent3">
                    <a:lumMod val="50000"/>
                  </a:schemeClr>
                </a:solidFill>
              </a:rPr>
              <a:t>FOLHA DE PAGAMENTO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143372" y="228599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Exercício 2021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556413"/>
              </p:ext>
            </p:extLst>
          </p:nvPr>
        </p:nvGraphicFramePr>
        <p:xfrm>
          <a:off x="6215074" y="6262380"/>
          <a:ext cx="2143140" cy="3947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479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56.615.724,14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034365"/>
              </p:ext>
            </p:extLst>
          </p:nvPr>
        </p:nvGraphicFramePr>
        <p:xfrm>
          <a:off x="1571604" y="2714620"/>
          <a:ext cx="7215238" cy="3375450"/>
        </p:xfrm>
        <a:graphic>
          <a:graphicData uri="http://schemas.openxmlformats.org/drawingml/2006/table">
            <a:tbl>
              <a:tblPr/>
              <a:tblGrid>
                <a:gridCol w="4000528"/>
                <a:gridCol w="1530823"/>
                <a:gridCol w="1683887"/>
              </a:tblGrid>
              <a:tr h="37505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TIPO DE BENEFÍCIO</a:t>
                      </a:r>
                      <a:endParaRPr lang="pt-BR" sz="18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FUNDO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505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19050" marR="19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Financeiro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2000" b="1" dirty="0" smtClean="0">
                          <a:latin typeface="+mn-lt"/>
                          <a:ea typeface="Arial"/>
                        </a:rPr>
                        <a:t>Previdenciário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</a:t>
                      </a: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Tempo </a:t>
                      </a: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de Contribuição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28.336.709,56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825.213,57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por Idade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1.269.844,28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837.426,62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Compulsória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285.118,91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91.354,23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por Invalidez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1.179.585,33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1.038.364,80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Aposentadoria especial - Magistério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15.515.804,51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1.454.494,41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Pensionistas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4.611.849,85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1.169.958,07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TOTAL</a:t>
                      </a:r>
                      <a:endParaRPr lang="pt-BR" sz="18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51.198.912,44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5.416.811,70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8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/>
          <p:cNvSpPr txBox="1">
            <a:spLocks/>
          </p:cNvSpPr>
          <p:nvPr/>
        </p:nvSpPr>
        <p:spPr>
          <a:xfrm>
            <a:off x="1381344" y="1556792"/>
            <a:ext cx="7488832" cy="403244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28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2107775" y="1479332"/>
            <a:ext cx="6120680" cy="92681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dirty="0" smtClean="0">
                <a:solidFill>
                  <a:schemeClr val="tx1"/>
                </a:solidFill>
              </a:rPr>
              <a:t>COMPENSAÇÃO PREVIDENCIÁRIA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381344" y="4714884"/>
            <a:ext cx="76331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Média Mensal do valor recebido no 2º Semestre de 2021:</a:t>
            </a:r>
          </a:p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Bahnschrift SemiLight Condensed" panose="020B0502040204020203" pitchFamily="34" charset="0"/>
              </a:rPr>
              <a:t>R$ 8.376,61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462127"/>
              </p:ext>
            </p:extLst>
          </p:nvPr>
        </p:nvGraphicFramePr>
        <p:xfrm>
          <a:off x="2214546" y="2714620"/>
          <a:ext cx="5929354" cy="1500200"/>
        </p:xfrm>
        <a:graphic>
          <a:graphicData uri="http://schemas.openxmlformats.org/drawingml/2006/table">
            <a:tbl>
              <a:tblPr/>
              <a:tblGrid>
                <a:gridCol w="3620027"/>
                <a:gridCol w="2309327"/>
              </a:tblGrid>
              <a:tr h="37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SITUAÇÃO</a:t>
                      </a:r>
                      <a:endParaRPr lang="pt-BR" sz="18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QUANTITATIVO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</a:rPr>
                        <a:t>Em</a:t>
                      </a:r>
                      <a:r>
                        <a:rPr lang="pt-BR" sz="1800" baseline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</a:rPr>
                        <a:t> análise pelo INSS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701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Em Compensação pelo INSS ao IPC 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13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</a:rPr>
                        <a:t>Compensado</a:t>
                      </a:r>
                      <a:r>
                        <a:rPr lang="pt-BR" sz="1800" baseline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</a:rPr>
                        <a:t> pelo IPC ao INSS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latin typeface="+mn-lt"/>
                          <a:ea typeface="Arial"/>
                        </a:rPr>
                        <a:t>09</a:t>
                      </a:r>
                      <a:endParaRPr lang="pt-BR" sz="18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84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2087724" y="1677312"/>
            <a:ext cx="612068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4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PERÍCIA </a:t>
            </a:r>
            <a:r>
              <a:rPr lang="pt-BR" sz="40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MÉDICA</a:t>
            </a:r>
            <a:endParaRPr lang="pt-BR" sz="4000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2593"/>
              </p:ext>
            </p:extLst>
          </p:nvPr>
        </p:nvGraphicFramePr>
        <p:xfrm>
          <a:off x="2254825" y="2780928"/>
          <a:ext cx="5786478" cy="3333776"/>
        </p:xfrm>
        <a:graphic>
          <a:graphicData uri="http://schemas.openxmlformats.org/drawingml/2006/table">
            <a:tbl>
              <a:tblPr/>
              <a:tblGrid>
                <a:gridCol w="3623883"/>
                <a:gridCol w="2162595"/>
              </a:tblGrid>
              <a:tr h="416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TIPO DE ATENDIMENTO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</a:rPr>
                        <a:t>QUANTITATIVO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Admissional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316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Licença Saúde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1.485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Licença Maternidade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46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Licença Acompanhamento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169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 smtClean="0">
                          <a:latin typeface="+mn-lt"/>
                          <a:ea typeface="Arial"/>
                        </a:rPr>
                        <a:t>Licença</a:t>
                      </a:r>
                      <a:r>
                        <a:rPr lang="pt-BR" sz="2000" b="0" baseline="0" dirty="0" smtClean="0">
                          <a:latin typeface="+mn-lt"/>
                          <a:ea typeface="Arial"/>
                        </a:rPr>
                        <a:t> acidente em serviço</a:t>
                      </a:r>
                      <a:endParaRPr lang="pt-BR" sz="2000" b="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 smtClean="0">
                          <a:latin typeface="+mn-lt"/>
                          <a:ea typeface="Arial"/>
                        </a:rPr>
                        <a:t>19</a:t>
                      </a:r>
                      <a:endParaRPr lang="pt-BR" sz="2000" b="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 smtClean="0">
                          <a:latin typeface="+mn-lt"/>
                          <a:ea typeface="Arial"/>
                        </a:rPr>
                        <a:t>Prorrogação</a:t>
                      </a:r>
                      <a:r>
                        <a:rPr lang="pt-BR" sz="2000" b="0" baseline="0" dirty="0" smtClean="0">
                          <a:latin typeface="+mn-lt"/>
                          <a:ea typeface="Arial"/>
                        </a:rPr>
                        <a:t> de Licença</a:t>
                      </a:r>
                      <a:endParaRPr lang="pt-BR" sz="2000" b="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 smtClean="0">
                          <a:latin typeface="+mn-lt"/>
                          <a:ea typeface="Arial"/>
                        </a:rPr>
                        <a:t>134</a:t>
                      </a:r>
                      <a:endParaRPr lang="pt-BR" sz="2000" b="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TOTAL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2.169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84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/>
          <p:cNvSpPr txBox="1">
            <a:spLocks/>
          </p:cNvSpPr>
          <p:nvPr/>
        </p:nvSpPr>
        <p:spPr>
          <a:xfrm>
            <a:off x="2714612" y="2143116"/>
            <a:ext cx="4896544" cy="29289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5000" b="0" dirty="0" smtClean="0">
                <a:solidFill>
                  <a:schemeClr val="tx1"/>
                </a:solidFill>
                <a:effectLst/>
              </a:rPr>
              <a:t>AVALIAÇÃO ATUARIAL </a:t>
            </a:r>
            <a:r>
              <a:rPr lang="pt-BR" sz="5000" b="0" dirty="0" smtClean="0">
                <a:solidFill>
                  <a:schemeClr val="tx1"/>
                </a:solidFill>
                <a:effectLst/>
              </a:rPr>
              <a:t>2021</a:t>
            </a:r>
            <a:endParaRPr lang="pt-BR" sz="50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022" y="1484785"/>
            <a:ext cx="6991375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7005836" cy="488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5656" y="1484784"/>
            <a:ext cx="7786710" cy="5143536"/>
          </a:xfrm>
        </p:spPr>
        <p:txBody>
          <a:bodyPr>
            <a:noAutofit/>
          </a:bodyPr>
          <a:lstStyle/>
          <a:p>
            <a:pPr marL="7200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pt-PT" sz="2200" b="1" i="1" dirty="0" smtClean="0"/>
              <a:t>Fundo </a:t>
            </a:r>
            <a:r>
              <a:rPr lang="pt-PT" sz="2200" b="1" i="1" dirty="0" smtClean="0"/>
              <a:t>em Capitalização (</a:t>
            </a:r>
            <a:r>
              <a:rPr lang="pt-PT" sz="2200" b="1" i="1" u="sng" dirty="0" smtClean="0"/>
              <a:t>Plano Previdenciário</a:t>
            </a:r>
            <a:r>
              <a:rPr lang="pt-PT" sz="2200" b="1" i="1" dirty="0" smtClean="0"/>
              <a:t>) </a:t>
            </a:r>
            <a:endParaRPr lang="pt-BR" sz="2200" dirty="0" smtClean="0"/>
          </a:p>
          <a:p>
            <a:r>
              <a:rPr lang="pt-BR" sz="2200" dirty="0" smtClean="0"/>
              <a:t>Apresentou </a:t>
            </a:r>
            <a:r>
              <a:rPr lang="pt-BR" sz="2200" dirty="0"/>
              <a:t>crescimento do Patrimônio em ritmo inferior ao da </a:t>
            </a:r>
            <a:r>
              <a:rPr lang="pt-BR" sz="2200" dirty="0" smtClean="0"/>
              <a:t>Provisão </a:t>
            </a:r>
            <a:r>
              <a:rPr lang="pt-BR" sz="2200" dirty="0" smtClean="0"/>
              <a:t>Matemática</a:t>
            </a:r>
          </a:p>
          <a:p>
            <a:pPr marL="0" indent="0">
              <a:buNone/>
            </a:pPr>
            <a:endParaRPr lang="pt-BR" sz="1000" dirty="0" smtClean="0"/>
          </a:p>
          <a:p>
            <a:r>
              <a:rPr lang="pt-BR" sz="2200" dirty="0" smtClean="0"/>
              <a:t>Reversão </a:t>
            </a:r>
            <a:r>
              <a:rPr lang="pt-BR" sz="2200" dirty="0"/>
              <a:t>dos resultados atuariais, sendo recomendado </a:t>
            </a:r>
            <a:r>
              <a:rPr lang="pt-BR" sz="2200" dirty="0" smtClean="0"/>
              <a:t>providenciar ajustes </a:t>
            </a:r>
            <a:r>
              <a:rPr lang="pt-BR" sz="2200" dirty="0"/>
              <a:t>no Plano de </a:t>
            </a:r>
            <a:r>
              <a:rPr lang="pt-BR" sz="2200" dirty="0" smtClean="0"/>
              <a:t>Custeio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sz="2200" dirty="0" smtClean="0"/>
              <a:t>O </a:t>
            </a:r>
            <a:r>
              <a:rPr lang="pt-BR" sz="2200" dirty="0"/>
              <a:t>Plano de Custeio adotado em lei se mostra </a:t>
            </a:r>
            <a:r>
              <a:rPr lang="pt-BR" sz="2200" b="1" dirty="0"/>
              <a:t>insuficiente </a:t>
            </a:r>
            <a:r>
              <a:rPr lang="pt-BR" sz="2200" dirty="0"/>
              <a:t>para o equilíbrio </a:t>
            </a:r>
            <a:r>
              <a:rPr lang="pt-BR" sz="2200" dirty="0" smtClean="0"/>
              <a:t>atuarial</a:t>
            </a:r>
            <a:endParaRPr lang="pt-BR" sz="2200" dirty="0"/>
          </a:p>
          <a:p>
            <a:pPr marL="0" indent="0">
              <a:buNone/>
            </a:pPr>
            <a:endParaRPr lang="pt-BR" sz="1000" dirty="0" smtClean="0"/>
          </a:p>
          <a:p>
            <a:r>
              <a:rPr lang="pt-BR" sz="2200" dirty="0" smtClean="0"/>
              <a:t>Recomenda-se:</a:t>
            </a:r>
          </a:p>
          <a:p>
            <a:pPr marL="0" indent="0">
              <a:buNone/>
            </a:pPr>
            <a:r>
              <a:rPr lang="pt-BR" sz="2200" dirty="0"/>
              <a:t> </a:t>
            </a:r>
            <a:r>
              <a:rPr lang="pt-BR" sz="2200" dirty="0" smtClean="0"/>
              <a:t>          - I</a:t>
            </a:r>
            <a:r>
              <a:rPr lang="pt-BR" sz="2200" dirty="0" smtClean="0"/>
              <a:t>mplementação </a:t>
            </a:r>
            <a:r>
              <a:rPr lang="pt-BR" sz="2200" dirty="0"/>
              <a:t>de um </a:t>
            </a:r>
            <a:r>
              <a:rPr lang="pt-BR" sz="2200" b="1" dirty="0"/>
              <a:t>Plano de Custeio </a:t>
            </a:r>
            <a:r>
              <a:rPr lang="pt-BR" sz="2200" b="1" dirty="0" smtClean="0"/>
              <a:t>Suplementar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 </a:t>
            </a:r>
            <a:r>
              <a:rPr lang="pt-BR" sz="2200" dirty="0" smtClean="0"/>
              <a:t>          -</a:t>
            </a:r>
            <a:r>
              <a:rPr lang="pt-BR" sz="2200" dirty="0"/>
              <a:t> </a:t>
            </a:r>
            <a:r>
              <a:rPr lang="pt-BR" sz="2200" b="1" dirty="0" smtClean="0"/>
              <a:t>estudo </a:t>
            </a:r>
            <a:r>
              <a:rPr lang="pt-BR" sz="2200" dirty="0"/>
              <a:t>voltado à adoção dos parâmetros </a:t>
            </a:r>
            <a:r>
              <a:rPr lang="pt-BR" sz="2200" dirty="0" smtClean="0"/>
              <a:t>estabelecidos                                	na </a:t>
            </a:r>
            <a:r>
              <a:rPr lang="pt-BR" sz="2200" dirty="0"/>
              <a:t>Emenda Constitucional nº 103/2019.</a:t>
            </a:r>
          </a:p>
          <a:p>
            <a:pPr marL="72000" indent="0">
              <a:lnSpc>
                <a:spcPct val="110000"/>
              </a:lnSpc>
              <a:spcBef>
                <a:spcPts val="600"/>
              </a:spcBef>
              <a:buNone/>
            </a:pPr>
            <a:endParaRPr lang="pt-PT" sz="2400" dirty="0" smtClean="0"/>
          </a:p>
          <a:p>
            <a:pPr marL="72000" indent="0">
              <a:lnSpc>
                <a:spcPct val="110000"/>
              </a:lnSpc>
              <a:spcBef>
                <a:spcPts val="600"/>
              </a:spcBef>
              <a:buNone/>
            </a:pPr>
            <a:endParaRPr lang="pt-BR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226" y="2204864"/>
            <a:ext cx="6984776" cy="319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4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/>
          <p:cNvSpPr txBox="1">
            <a:spLocks/>
          </p:cNvSpPr>
          <p:nvPr/>
        </p:nvSpPr>
        <p:spPr>
          <a:xfrm>
            <a:off x="2714612" y="2143116"/>
            <a:ext cx="4896544" cy="29289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 smtClean="0">
                <a:solidFill>
                  <a:schemeClr val="tx1"/>
                </a:solidFill>
              </a:rPr>
              <a:t>GESTÃO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 smtClean="0">
                <a:solidFill>
                  <a:schemeClr val="tx1"/>
                </a:solidFill>
              </a:rPr>
              <a:t>FINANCEIRA E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 smtClean="0">
                <a:solidFill>
                  <a:schemeClr val="tx1"/>
                </a:solidFill>
              </a:rPr>
              <a:t>ORÇAMENTÁRIA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262" y="7862"/>
            <a:ext cx="1224186" cy="6850137"/>
          </a:xfrm>
          <a:prstGeom prst="rect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" y="157089"/>
            <a:ext cx="1103808" cy="1063816"/>
          </a:xfrm>
          <a:prstGeom prst="rect">
            <a:avLst/>
          </a:prstGeom>
        </p:spPr>
      </p:pic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70334" y="155679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b="1" dirty="0"/>
          </a:p>
        </p:txBody>
      </p:sp>
      <p:sp>
        <p:nvSpPr>
          <p:cNvPr id="2" name="AutoShape 2" descr="Previdência Estadual convoca reserva da PM e Bombeiros par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Como o atendimento online melhorar suas vendas - Edool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2051720" y="1916832"/>
            <a:ext cx="6062248" cy="630103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pt-BR" sz="3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100% </a:t>
            </a:r>
            <a:r>
              <a:rPr lang="pt-BR" sz="3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DAS CONTRIBUIÇÕES RECEBIDAS</a:t>
            </a:r>
            <a:endParaRPr lang="pt-BR" sz="34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INSS: saiba como conferir se a empresa faz o recolhimento previdenciário -  Pequenas Empresas Grandes Negócios | Negóci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200" y="3056232"/>
            <a:ext cx="5329163" cy="296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ike ok aval autorizacao joia freepik - TeleSínte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0" r="12393"/>
          <a:stretch/>
        </p:blipFill>
        <p:spPr bwMode="auto">
          <a:xfrm>
            <a:off x="6314173" y="2342206"/>
            <a:ext cx="471869" cy="40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565009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381344" y="1500174"/>
            <a:ext cx="7488832" cy="86385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u="sng" dirty="0" smtClean="0">
                <a:solidFill>
                  <a:schemeClr val="accent3">
                    <a:lumMod val="50000"/>
                  </a:schemeClr>
                </a:solidFill>
              </a:rPr>
              <a:t>Contribuições Recebidas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143372" y="228599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Exercício 2021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087125"/>
              </p:ext>
            </p:extLst>
          </p:nvPr>
        </p:nvGraphicFramePr>
        <p:xfrm>
          <a:off x="5643570" y="6000768"/>
          <a:ext cx="2143140" cy="3947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479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t-BR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36.260.568,60 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371099"/>
              </p:ext>
            </p:extLst>
          </p:nvPr>
        </p:nvGraphicFramePr>
        <p:xfrm>
          <a:off x="1643042" y="2928932"/>
          <a:ext cx="7072362" cy="2786082"/>
        </p:xfrm>
        <a:graphic>
          <a:graphicData uri="http://schemas.openxmlformats.org/drawingml/2006/table">
            <a:tbl>
              <a:tblPr/>
              <a:tblGrid>
                <a:gridCol w="2970052"/>
                <a:gridCol w="2051155"/>
                <a:gridCol w="2051155"/>
              </a:tblGrid>
              <a:tr h="464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TIPO DE CONTRIBUIÇÃO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FINANCEIRO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PREVIDENCIÁRIO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Ativos (PMC, IPC e CMC)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2.341.665,71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15.617.031,60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Aposentados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734.998,50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11.139,78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Pensionistas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55.040,79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-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Patronal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1.337.336,21</a:t>
                      </a:r>
                      <a:endParaRPr lang="pt-BR" sz="2000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latin typeface="+mn-lt"/>
                          <a:ea typeface="Arial"/>
                        </a:rPr>
                        <a:t>16.163.356,01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TOTAL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4.469.041,21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latin typeface="+mn-lt"/>
                          <a:ea typeface="Arial"/>
                        </a:rPr>
                        <a:t>31.791.527,39</a:t>
                      </a:r>
                      <a:endParaRPr lang="pt-BR" sz="2000" b="1" dirty="0">
                        <a:latin typeface="+mn-lt"/>
                        <a:ea typeface="Arial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62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262" y="7862"/>
            <a:ext cx="1224186" cy="6850137"/>
          </a:xfrm>
          <a:prstGeom prst="rect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" y="157089"/>
            <a:ext cx="1103808" cy="1063816"/>
          </a:xfrm>
          <a:prstGeom prst="rect">
            <a:avLst/>
          </a:prstGeom>
        </p:spPr>
      </p:pic>
      <p:sp>
        <p:nvSpPr>
          <p:cNvPr id="9" name="Título 6"/>
          <p:cNvSpPr txBox="1">
            <a:spLocks/>
          </p:cNvSpPr>
          <p:nvPr/>
        </p:nvSpPr>
        <p:spPr>
          <a:xfrm>
            <a:off x="1381344" y="1556792"/>
            <a:ext cx="7488832" cy="403244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28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123728" y="1814017"/>
            <a:ext cx="6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019491"/>
              </p:ext>
            </p:extLst>
          </p:nvPr>
        </p:nvGraphicFramePr>
        <p:xfrm>
          <a:off x="2342300" y="2526468"/>
          <a:ext cx="5566920" cy="2093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028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6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Mês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/>
                          </a:solidFill>
                          <a:effectLst/>
                        </a:rPr>
                        <a:t>Saldo Mensal do Fundo Previdenciário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</a:rPr>
                        <a:t>Julho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339.446.364,57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</a:rPr>
                        <a:t>Agosto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339.448.712,56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</a:rPr>
                        <a:t>Setembro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338.681.262,58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</a:rPr>
                        <a:t>Outubro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338.539.302,90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0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Novembro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343.400.283,81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8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</a:rPr>
                        <a:t>Dezembro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352.002.609,19</a:t>
                      </a:r>
                      <a:endParaRPr lang="pt-BR" sz="16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2" name="Título 6"/>
          <p:cNvSpPr txBox="1">
            <a:spLocks/>
          </p:cNvSpPr>
          <p:nvPr/>
        </p:nvSpPr>
        <p:spPr>
          <a:xfrm>
            <a:off x="2065420" y="1556792"/>
            <a:ext cx="612068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Investimentos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797152"/>
            <a:ext cx="202882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73216"/>
            <a:ext cx="20383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9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262" y="7862"/>
            <a:ext cx="1224186" cy="6850137"/>
          </a:xfrm>
          <a:prstGeom prst="rect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" y="157089"/>
            <a:ext cx="1103808" cy="1063816"/>
          </a:xfrm>
          <a:prstGeom prst="rect">
            <a:avLst/>
          </a:prstGeom>
        </p:spPr>
      </p:pic>
      <p:sp>
        <p:nvSpPr>
          <p:cNvPr id="9" name="Título 6"/>
          <p:cNvSpPr txBox="1">
            <a:spLocks/>
          </p:cNvSpPr>
          <p:nvPr/>
        </p:nvSpPr>
        <p:spPr>
          <a:xfrm>
            <a:off x="1381344" y="1556792"/>
            <a:ext cx="7488832" cy="403244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28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123728" y="1814017"/>
            <a:ext cx="6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12" name="Título 6"/>
          <p:cNvSpPr txBox="1">
            <a:spLocks/>
          </p:cNvSpPr>
          <p:nvPr/>
        </p:nvSpPr>
        <p:spPr>
          <a:xfrm>
            <a:off x="2065420" y="1556792"/>
            <a:ext cx="612068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Investimentos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53" y="3124881"/>
            <a:ext cx="33909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88" y="2314595"/>
            <a:ext cx="4392488" cy="325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793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2065420" y="1556792"/>
            <a:ext cx="612068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A</a:t>
            </a:r>
            <a:r>
              <a:rPr lang="pt-BR" sz="3600" dirty="0" smtClean="0">
                <a:solidFill>
                  <a:schemeClr val="tx1"/>
                </a:solidFill>
              </a:rPr>
              <a:t>dministrativas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4" name="AutoShape 2" descr="Cifrão Estados Unidos Dólar Dinheiro Moeda, dólar, investimento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880822" y="2672384"/>
            <a:ext cx="3622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+mj-lt"/>
              </a:rPr>
              <a:t>Orçamento Anual</a:t>
            </a:r>
            <a:endParaRPr lang="pt-BR" sz="2800" dirty="0">
              <a:latin typeface="+mj-lt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880822" y="4703899"/>
            <a:ext cx="4622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+mj-lt"/>
              </a:rPr>
              <a:t>Despesas Pagas até 30/12</a:t>
            </a:r>
            <a:endParaRPr lang="pt-BR" sz="2800" dirty="0"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95638" y="4789391"/>
            <a:ext cx="213413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1.986.737,24</a:t>
            </a:r>
            <a:endParaRPr lang="pt-BR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880822" y="3645024"/>
            <a:ext cx="4622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Despesas Empenhadas</a:t>
            </a:r>
            <a:endParaRPr lang="pt-BR" sz="2800" dirty="0"/>
          </a:p>
        </p:txBody>
      </p:sp>
      <p:sp>
        <p:nvSpPr>
          <p:cNvPr id="19" name="Retângulo 18"/>
          <p:cNvSpPr/>
          <p:nvPr/>
        </p:nvSpPr>
        <p:spPr>
          <a:xfrm>
            <a:off x="6695638" y="3645024"/>
            <a:ext cx="213413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2.025.890,26</a:t>
            </a:r>
            <a:endParaRPr lang="pt-BR" b="1" dirty="0"/>
          </a:p>
        </p:txBody>
      </p:sp>
      <p:sp>
        <p:nvSpPr>
          <p:cNvPr id="24" name="Retângulo 23"/>
          <p:cNvSpPr/>
          <p:nvPr/>
        </p:nvSpPr>
        <p:spPr>
          <a:xfrm>
            <a:off x="6658738" y="2573460"/>
            <a:ext cx="21341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latin typeface="+mj-lt"/>
              </a:rPr>
              <a:t>2.045.500,00</a:t>
            </a:r>
            <a:endParaRPr lang="pt-B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746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2065420" y="1556792"/>
            <a:ext cx="6120680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A</a:t>
            </a:r>
            <a:r>
              <a:rPr lang="pt-BR" sz="3600" dirty="0" smtClean="0">
                <a:solidFill>
                  <a:schemeClr val="tx1"/>
                </a:solidFill>
              </a:rPr>
              <a:t>dministrativas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4" name="AutoShape 2" descr="Cifrão Estados Unidos Dólar Dinheiro Moeda, dólar, investimento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880822" y="2672384"/>
            <a:ext cx="4059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+mj-lt"/>
              </a:rPr>
              <a:t>Pessoal e encargos sociais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0822" y="4703899"/>
            <a:ext cx="4622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+mj-lt"/>
              </a:rPr>
              <a:t>Despesas de Capital</a:t>
            </a:r>
            <a:endParaRPr lang="pt-BR" sz="2800" dirty="0">
              <a:latin typeface="+mj-lt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1880822" y="3645024"/>
            <a:ext cx="4622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Despesas Correntes</a:t>
            </a:r>
            <a:endParaRPr lang="pt-BR" sz="2800" dirty="0"/>
          </a:p>
        </p:txBody>
      </p:sp>
      <p:sp>
        <p:nvSpPr>
          <p:cNvPr id="24" name="Retângulo 23"/>
          <p:cNvSpPr/>
          <p:nvPr/>
        </p:nvSpPr>
        <p:spPr>
          <a:xfrm>
            <a:off x="6658738" y="2573460"/>
            <a:ext cx="21341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1.453.739,70 </a:t>
            </a:r>
            <a:endParaRPr lang="pt-BR" b="1" dirty="0">
              <a:latin typeface="+mj-lt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658737" y="4642344"/>
            <a:ext cx="21341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17.850,00</a:t>
            </a:r>
            <a:endParaRPr lang="pt-BR" b="1" dirty="0"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658738" y="3583469"/>
            <a:ext cx="21341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554.300,56</a:t>
            </a:r>
            <a:endParaRPr lang="pt-B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842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6"/>
          <p:cNvSpPr txBox="1">
            <a:spLocks/>
          </p:cNvSpPr>
          <p:nvPr/>
        </p:nvSpPr>
        <p:spPr>
          <a:xfrm>
            <a:off x="2411760" y="2285992"/>
            <a:ext cx="5199396" cy="207170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 smtClean="0">
                <a:solidFill>
                  <a:srgbClr val="706840"/>
                </a:solidFill>
              </a:rPr>
              <a:t>PROGRAMA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000" dirty="0" smtClean="0">
                <a:solidFill>
                  <a:srgbClr val="706840"/>
                </a:solidFill>
              </a:rPr>
              <a:t>PRÓ-GESTÃO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763688" y="5025950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979F31"/>
                </a:solidFill>
              </a:rPr>
              <a:t>Programa de Certificação Institucional e Modernização da Gestão dos Regimes Próprios de Previdência Social da União, dos Estados, do Distrito Federal e dos Municípios</a:t>
            </a:r>
          </a:p>
        </p:txBody>
      </p:sp>
    </p:spTree>
    <p:extLst>
      <p:ext uri="{BB962C8B-B14F-4D97-AF65-F5344CB8AC3E}">
        <p14:creationId xmlns:p14="http://schemas.microsoft.com/office/powerpoint/2010/main" val="24829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4643438" y="4871877"/>
            <a:ext cx="4214842" cy="116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10000"/>
              </a:lnSpc>
              <a:spcBef>
                <a:spcPts val="600"/>
              </a:spcBef>
            </a:pPr>
            <a:r>
              <a:rPr lang="pt-BR" b="1" u="sng" dirty="0" smtClean="0">
                <a:latin typeface="Gadugi" pitchFamily="34" charset="0"/>
                <a:cs typeface="Calibri"/>
              </a:rPr>
              <a:t>Cenário Brasileiro Atual:</a:t>
            </a:r>
          </a:p>
          <a:p>
            <a:pPr marL="12700" marR="5080" algn="just">
              <a:lnSpc>
                <a:spcPct val="110000"/>
              </a:lnSpc>
              <a:spcBef>
                <a:spcPts val="600"/>
              </a:spcBef>
            </a:pPr>
            <a:r>
              <a:rPr lang="pt-BR" dirty="0" smtClean="0">
                <a:latin typeface="Gadugi" pitchFamily="34" charset="0"/>
                <a:cs typeface="Calibri"/>
              </a:rPr>
              <a:t>2 Institutos nível III: </a:t>
            </a:r>
            <a:r>
              <a:rPr lang="pt-B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itchFamily="34" charset="0"/>
                <a:cs typeface="Calibri"/>
              </a:rPr>
              <a:t>Cariacica</a:t>
            </a:r>
            <a:r>
              <a:rPr lang="pt-BR" dirty="0" smtClean="0">
                <a:latin typeface="Gadugi" pitchFamily="34" charset="0"/>
                <a:cs typeface="Calibri"/>
              </a:rPr>
              <a:t> e Recife; </a:t>
            </a:r>
          </a:p>
          <a:p>
            <a:pPr marL="12700" marR="5080" algn="just">
              <a:lnSpc>
                <a:spcPct val="110000"/>
              </a:lnSpc>
              <a:spcBef>
                <a:spcPts val="600"/>
              </a:spcBef>
            </a:pPr>
            <a:r>
              <a:rPr lang="pt-BR" dirty="0" smtClean="0">
                <a:latin typeface="Gadugi" pitchFamily="34" charset="0"/>
                <a:cs typeface="Calibri"/>
              </a:rPr>
              <a:t>2 Institutos nível IV: Jundiaí e Manaus.</a:t>
            </a:r>
            <a:endParaRPr lang="pt-BR" dirty="0">
              <a:latin typeface="Gadugi" pitchFamily="34" charset="0"/>
              <a:cs typeface="Calibri"/>
            </a:endParaRPr>
          </a:p>
        </p:txBody>
      </p:sp>
      <p:sp>
        <p:nvSpPr>
          <p:cNvPr id="11" name="object 7"/>
          <p:cNvSpPr/>
          <p:nvPr/>
        </p:nvSpPr>
        <p:spPr>
          <a:xfrm>
            <a:off x="1500166" y="4871877"/>
            <a:ext cx="2800946" cy="12003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Retângulo 11"/>
          <p:cNvSpPr/>
          <p:nvPr/>
        </p:nvSpPr>
        <p:spPr>
          <a:xfrm>
            <a:off x="1428728" y="2578096"/>
            <a:ext cx="74440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lang="pt-BR" spc="-15" dirty="0">
                <a:latin typeface="Gadugi" pitchFamily="34" charset="0"/>
                <a:cs typeface="Calibri"/>
              </a:rPr>
              <a:t>Programa </a:t>
            </a:r>
            <a:r>
              <a:rPr lang="pt-BR" dirty="0">
                <a:latin typeface="Gadugi" pitchFamily="34" charset="0"/>
                <a:cs typeface="Calibri"/>
              </a:rPr>
              <a:t>de </a:t>
            </a:r>
            <a:r>
              <a:rPr lang="pt-BR" spc="-10" dirty="0">
                <a:latin typeface="Gadugi" pitchFamily="34" charset="0"/>
                <a:cs typeface="Calibri"/>
              </a:rPr>
              <a:t>certificação </a:t>
            </a:r>
            <a:r>
              <a:rPr lang="pt-BR" dirty="0">
                <a:latin typeface="Gadugi" pitchFamily="34" charset="0"/>
                <a:cs typeface="Calibri"/>
              </a:rPr>
              <a:t>da </a:t>
            </a:r>
            <a:r>
              <a:rPr lang="pt-BR" spc="-10" dirty="0">
                <a:latin typeface="Gadugi" pitchFamily="34" charset="0"/>
                <a:cs typeface="Calibri"/>
              </a:rPr>
              <a:t>Secretaria </a:t>
            </a:r>
            <a:r>
              <a:rPr lang="pt-BR" dirty="0">
                <a:latin typeface="Gadugi" pitchFamily="34" charset="0"/>
                <a:cs typeface="Calibri"/>
              </a:rPr>
              <a:t>de </a:t>
            </a:r>
            <a:r>
              <a:rPr lang="pt-BR" spc="-5" dirty="0" smtClean="0">
                <a:latin typeface="Gadugi" pitchFamily="34" charset="0"/>
                <a:cs typeface="Calibri"/>
              </a:rPr>
              <a:t>Previdência </a:t>
            </a:r>
            <a:r>
              <a:rPr lang="pt-BR" dirty="0">
                <a:latin typeface="Gadugi" pitchFamily="34" charset="0"/>
                <a:cs typeface="Calibri"/>
              </a:rPr>
              <a:t>que </a:t>
            </a:r>
            <a:r>
              <a:rPr lang="pt-BR" spc="-10" dirty="0">
                <a:latin typeface="Gadugi" pitchFamily="34" charset="0"/>
                <a:cs typeface="Calibri"/>
              </a:rPr>
              <a:t>tem como </a:t>
            </a:r>
            <a:r>
              <a:rPr lang="pt-BR" spc="-5" dirty="0">
                <a:latin typeface="Gadugi" pitchFamily="34" charset="0"/>
                <a:cs typeface="Calibri"/>
              </a:rPr>
              <a:t>base os </a:t>
            </a:r>
            <a:r>
              <a:rPr lang="pt-BR" spc="-15" dirty="0" smtClean="0">
                <a:latin typeface="Gadugi" pitchFamily="34" charset="0"/>
                <a:cs typeface="Calibri"/>
              </a:rPr>
              <a:t>eixos:</a:t>
            </a:r>
            <a:r>
              <a:rPr lang="pt-BR" b="1" spc="-15" dirty="0" smtClean="0">
                <a:latin typeface="Gadugi" pitchFamily="34" charset="0"/>
                <a:cs typeface="Calibri"/>
              </a:rPr>
              <a:t> 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t-BR" b="1" spc="-10" dirty="0" smtClean="0">
                <a:latin typeface="Gadugi" pitchFamily="34" charset="0"/>
                <a:cs typeface="Calibri"/>
              </a:rPr>
              <a:t> Controles </a:t>
            </a:r>
            <a:r>
              <a:rPr lang="pt-BR" b="1" spc="-5" dirty="0">
                <a:latin typeface="Gadugi" pitchFamily="34" charset="0"/>
                <a:cs typeface="Calibri"/>
              </a:rPr>
              <a:t>Internos, </a:t>
            </a:r>
            <a:endParaRPr lang="pt-BR" b="1" spc="-5" dirty="0" smtClean="0">
              <a:latin typeface="Gadugi" pitchFamily="34" charset="0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t-BR" b="1" spc="-5" dirty="0" smtClean="0">
                <a:latin typeface="Gadugi" pitchFamily="34" charset="0"/>
                <a:cs typeface="Calibri"/>
              </a:rPr>
              <a:t> Governança </a:t>
            </a:r>
            <a:r>
              <a:rPr lang="pt-BR" b="1" spc="-15" dirty="0">
                <a:latin typeface="Gadugi" pitchFamily="34" charset="0"/>
                <a:cs typeface="Calibri"/>
              </a:rPr>
              <a:t>Corporativa  </a:t>
            </a:r>
            <a:r>
              <a:rPr lang="pt-BR" b="1" dirty="0">
                <a:latin typeface="Gadugi" pitchFamily="34" charset="0"/>
                <a:cs typeface="Calibri"/>
              </a:rPr>
              <a:t>e </a:t>
            </a:r>
            <a:endParaRPr lang="pt-BR" b="1" dirty="0" smtClean="0">
              <a:latin typeface="Gadugi" pitchFamily="34" charset="0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pt-BR" b="1" spc="-10" dirty="0" smtClean="0">
                <a:latin typeface="Gadugi" pitchFamily="34" charset="0"/>
                <a:cs typeface="Calibri"/>
              </a:rPr>
              <a:t> Educação</a:t>
            </a:r>
            <a:r>
              <a:rPr lang="pt-BR" b="1" dirty="0" smtClean="0">
                <a:latin typeface="Gadugi" pitchFamily="34" charset="0"/>
                <a:cs typeface="Calibri"/>
              </a:rPr>
              <a:t> </a:t>
            </a:r>
            <a:r>
              <a:rPr lang="pt-BR" b="1" spc="-5" dirty="0">
                <a:latin typeface="Gadugi" pitchFamily="34" charset="0"/>
                <a:cs typeface="Calibri"/>
              </a:rPr>
              <a:t>Previdenciária</a:t>
            </a:r>
            <a:r>
              <a:rPr lang="pt-BR" b="1" spc="-5" dirty="0" smtClean="0">
                <a:latin typeface="Gadugi" pitchFamily="34" charset="0"/>
                <a:cs typeface="Calibri"/>
              </a:rPr>
              <a:t>. </a:t>
            </a:r>
          </a:p>
        </p:txBody>
      </p:sp>
      <p:sp>
        <p:nvSpPr>
          <p:cNvPr id="5" name="Título 6"/>
          <p:cNvSpPr txBox="1">
            <a:spLocks/>
          </p:cNvSpPr>
          <p:nvPr/>
        </p:nvSpPr>
        <p:spPr>
          <a:xfrm>
            <a:off x="1475656" y="1556792"/>
            <a:ext cx="604867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Certificado Pró-Gestão:</a:t>
            </a:r>
            <a:endParaRPr lang="pt-BR" sz="3600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99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1428728" y="2428868"/>
            <a:ext cx="74440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1" u="sng" spc="-15" dirty="0" smtClean="0">
                <a:latin typeface="Gadugi" pitchFamily="34" charset="0"/>
                <a:cs typeface="Calibri"/>
              </a:rPr>
              <a:t>Processo de certificação: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pc="-15" dirty="0" smtClean="0">
                <a:latin typeface="Gadugi" pitchFamily="34" charset="0"/>
                <a:cs typeface="Calibri"/>
              </a:rPr>
              <a:t> Duração de 3 anos para o nível III: </a:t>
            </a:r>
            <a:r>
              <a:rPr lang="pt-BR" b="1" spc="-15" dirty="0" smtClean="0">
                <a:latin typeface="Gadugi" pitchFamily="34" charset="0"/>
                <a:cs typeface="Calibri"/>
              </a:rPr>
              <a:t>2019 – 2022</a:t>
            </a:r>
            <a:r>
              <a:rPr lang="pt-BR" spc="-15" dirty="0" smtClean="0">
                <a:latin typeface="Gadugi" pitchFamily="34" charset="0"/>
                <a:cs typeface="Calibri"/>
              </a:rPr>
              <a:t>;</a:t>
            </a:r>
            <a:endParaRPr lang="pt-BR" b="1" spc="-15" dirty="0" smtClean="0">
              <a:latin typeface="Gadugi" pitchFamily="34" charset="0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b="1" spc="-15" dirty="0" smtClean="0">
                <a:latin typeface="Gadugi" pitchFamily="34" charset="0"/>
                <a:cs typeface="Calibri"/>
              </a:rPr>
              <a:t> Auditoria anual </a:t>
            </a:r>
            <a:r>
              <a:rPr lang="pt-BR" spc="-15" dirty="0" smtClean="0">
                <a:latin typeface="Gadugi" pitchFamily="34" charset="0"/>
                <a:cs typeface="Calibri"/>
              </a:rPr>
              <a:t>para validação dos pontos atendidos 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pc="-5" dirty="0" smtClean="0">
                <a:latin typeface="Gadugi" pitchFamily="34" charset="0"/>
                <a:cs typeface="Calibri"/>
              </a:rPr>
              <a:t> Para certificação no Nível III é exigido o atingimento de pelo menos 21 ações (87%). </a:t>
            </a:r>
          </a:p>
        </p:txBody>
      </p:sp>
      <p:sp>
        <p:nvSpPr>
          <p:cNvPr id="5" name="Título 6"/>
          <p:cNvSpPr txBox="1">
            <a:spLocks/>
          </p:cNvSpPr>
          <p:nvPr/>
        </p:nvSpPr>
        <p:spPr>
          <a:xfrm>
            <a:off x="1475656" y="1556792"/>
            <a:ext cx="604867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Certificado Pró-Gestão: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428728" y="4769662"/>
            <a:ext cx="74440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b="1" u="sng" spc="-15" dirty="0" smtClean="0">
                <a:latin typeface="Gadugi" pitchFamily="34" charset="0"/>
                <a:cs typeface="Calibri"/>
              </a:rPr>
              <a:t>Vantagens: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pc="-15" dirty="0" smtClean="0">
                <a:latin typeface="Gadugi" pitchFamily="34" charset="0"/>
                <a:cs typeface="Calibri"/>
              </a:rPr>
              <a:t> Ampliação das possibilidades de investimentos no mercado exterior;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pc="-15" dirty="0" smtClean="0">
                <a:latin typeface="Gadugi" pitchFamily="34" charset="0"/>
                <a:cs typeface="Calibri"/>
              </a:rPr>
              <a:t> Maior credibilidade e confiabilidade diante do mercado;</a:t>
            </a: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BR" spc="-15" dirty="0" smtClean="0">
                <a:latin typeface="Gadugi" pitchFamily="34" charset="0"/>
                <a:cs typeface="Calibri"/>
              </a:rPr>
              <a:t> Melhora na gestão como um todo: administrativa, financeira, de pessoal, de controle, transparência e investimentos. </a:t>
            </a:r>
            <a:endParaRPr lang="pt-BR" spc="-5" dirty="0" smtClean="0">
              <a:latin typeface="Gadug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23728" y="1814017"/>
            <a:ext cx="6584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699792" y="5495689"/>
            <a:ext cx="46688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lvl="0" algn="just">
              <a:spcBef>
                <a:spcPts val="100"/>
              </a:spcBef>
            </a:pPr>
            <a:endParaRPr lang="pt-BR" sz="66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129816" y="51571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pt-BR" dirty="0" smtClean="0">
                <a:cs typeface="Calibri"/>
              </a:rPr>
              <a:t>	</a:t>
            </a:r>
            <a:endParaRPr lang="pt-BR" dirty="0">
              <a:cs typeface="Calibri"/>
            </a:endParaRPr>
          </a:p>
        </p:txBody>
      </p:sp>
      <p:pic>
        <p:nvPicPr>
          <p:cNvPr id="2050" name="Picture 2" descr="Conheça melhor as ações do Programa de Educação Previdenciária do INS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9"/>
          <a:stretch/>
        </p:blipFill>
        <p:spPr bwMode="auto">
          <a:xfrm>
            <a:off x="2792210" y="3510300"/>
            <a:ext cx="4494168" cy="243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6"/>
          <p:cNvSpPr txBox="1">
            <a:spLocks/>
          </p:cNvSpPr>
          <p:nvPr/>
        </p:nvSpPr>
        <p:spPr>
          <a:xfrm>
            <a:off x="1641976" y="1412776"/>
            <a:ext cx="7034480" cy="2097524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Atividades </a:t>
            </a:r>
            <a:r>
              <a:rPr lang="pt-BR" sz="3600" u="sng" dirty="0">
                <a:solidFill>
                  <a:schemeClr val="accent3">
                    <a:lumMod val="50000"/>
                  </a:schemeClr>
                </a:solidFill>
              </a:rPr>
              <a:t>de Capacitação e </a:t>
            </a:r>
            <a:endParaRPr lang="pt-BR" sz="3600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Ações </a:t>
            </a:r>
            <a:r>
              <a:rPr lang="pt-BR" sz="3600" u="sng" dirty="0">
                <a:solidFill>
                  <a:schemeClr val="accent3">
                    <a:lumMod val="50000"/>
                  </a:schemeClr>
                </a:solidFill>
              </a:rPr>
              <a:t>de Educação </a:t>
            </a:r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Previdenciária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7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 de Texto 2"/>
          <p:cNvSpPr txBox="1">
            <a:spLocks noChangeArrowheads="1"/>
          </p:cNvSpPr>
          <p:nvPr/>
        </p:nvSpPr>
        <p:spPr bwMode="auto">
          <a:xfrm>
            <a:off x="1262" y="7862"/>
            <a:ext cx="1224186" cy="6850137"/>
          </a:xfrm>
          <a:prstGeom prst="rect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" y="157089"/>
            <a:ext cx="1103808" cy="1063816"/>
          </a:xfrm>
          <a:prstGeom prst="rect">
            <a:avLst/>
          </a:prstGeom>
        </p:spPr>
      </p:pic>
      <p:sp>
        <p:nvSpPr>
          <p:cNvPr id="9" name="Título 6"/>
          <p:cNvSpPr txBox="1">
            <a:spLocks/>
          </p:cNvSpPr>
          <p:nvPr/>
        </p:nvSpPr>
        <p:spPr>
          <a:xfrm>
            <a:off x="1381344" y="1556792"/>
            <a:ext cx="7488832" cy="4032447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BR" sz="28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1" name="Título 6"/>
          <p:cNvSpPr txBox="1">
            <a:spLocks/>
          </p:cNvSpPr>
          <p:nvPr/>
        </p:nvSpPr>
        <p:spPr>
          <a:xfrm>
            <a:off x="4788024" y="1779323"/>
            <a:ext cx="93581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907704" y="155679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 </a:t>
            </a:r>
          </a:p>
        </p:txBody>
      </p:sp>
      <p:sp>
        <p:nvSpPr>
          <p:cNvPr id="13" name="Título 6"/>
          <p:cNvSpPr txBox="1">
            <a:spLocks/>
          </p:cNvSpPr>
          <p:nvPr/>
        </p:nvSpPr>
        <p:spPr>
          <a:xfrm>
            <a:off x="1225448" y="1558002"/>
            <a:ext cx="3168352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Transparência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1785918" y="2500306"/>
            <a:ext cx="6572264" cy="1785950"/>
            <a:chOff x="1500166" y="2714620"/>
            <a:chExt cx="6572264" cy="1785950"/>
          </a:xfrm>
        </p:grpSpPr>
        <p:grpSp>
          <p:nvGrpSpPr>
            <p:cNvPr id="17" name="Grupo 16"/>
            <p:cNvGrpSpPr/>
            <p:nvPr/>
          </p:nvGrpSpPr>
          <p:grpSpPr>
            <a:xfrm>
              <a:off x="1500166" y="2714620"/>
              <a:ext cx="6572264" cy="1785950"/>
              <a:chOff x="1500166" y="2714620"/>
              <a:chExt cx="6572264" cy="1785950"/>
            </a:xfrm>
          </p:grpSpPr>
          <p:pic>
            <p:nvPicPr>
              <p:cNvPr id="33793" name="Picture 1"/>
              <p:cNvPicPr>
                <a:picLocks noChangeAspect="1" noChangeArrowheads="1"/>
              </p:cNvPicPr>
              <p:nvPr/>
            </p:nvPicPr>
            <p:blipFill>
              <a:blip r:embed="rId4"/>
              <a:srcRect b="88840"/>
              <a:stretch>
                <a:fillRect/>
              </a:stretch>
            </p:blipFill>
            <p:spPr bwMode="auto">
              <a:xfrm>
                <a:off x="1500166" y="2714620"/>
                <a:ext cx="6572264" cy="2143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" name="Picture 1"/>
              <p:cNvPicPr>
                <a:picLocks noChangeAspect="1" noChangeArrowheads="1"/>
              </p:cNvPicPr>
              <p:nvPr/>
            </p:nvPicPr>
            <p:blipFill>
              <a:blip r:embed="rId4"/>
              <a:srcRect t="18600"/>
              <a:stretch>
                <a:fillRect/>
              </a:stretch>
            </p:blipFill>
            <p:spPr bwMode="auto">
              <a:xfrm>
                <a:off x="1500166" y="2937383"/>
                <a:ext cx="6572264" cy="1563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9" name="Retângulo 18"/>
            <p:cNvSpPr/>
            <p:nvPr/>
          </p:nvSpPr>
          <p:spPr>
            <a:xfrm>
              <a:off x="7615526" y="2731872"/>
              <a:ext cx="357190" cy="1428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21" name="Retângulo 20"/>
          <p:cNvSpPr/>
          <p:nvPr/>
        </p:nvSpPr>
        <p:spPr>
          <a:xfrm>
            <a:off x="1357290" y="4643446"/>
            <a:ext cx="416756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Relatórios de Governança e Gestão;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Relatórios Atuariais;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Relatórios dos Órgãos Colegiados;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Demonstrativos Financeiros e Contábeis;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Licitações</a:t>
            </a:r>
            <a:endParaRPr lang="pt-BR" dirty="0"/>
          </a:p>
        </p:txBody>
      </p:sp>
      <p:sp>
        <p:nvSpPr>
          <p:cNvPr id="22" name="Retângulo 21"/>
          <p:cNvSpPr/>
          <p:nvPr/>
        </p:nvSpPr>
        <p:spPr>
          <a:xfrm>
            <a:off x="5547968" y="4643446"/>
            <a:ext cx="3381750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Gestão dos Investimentos;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Controle Interno;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Regularidade Tributária;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Despesa com Pessoal;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Acórdãos TCE-ES;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pt-BR" dirty="0" smtClean="0"/>
              <a:t> (...)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551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34071" y="1313688"/>
            <a:ext cx="716279" cy="1011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AutoShape 2" descr="Resultado de imagem para PARTICIP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Título 6"/>
          <p:cNvSpPr txBox="1">
            <a:spLocks/>
          </p:cNvSpPr>
          <p:nvPr/>
        </p:nvSpPr>
        <p:spPr>
          <a:xfrm>
            <a:off x="1475856" y="1730254"/>
            <a:ext cx="3453334" cy="620175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u="sng" dirty="0" smtClean="0">
                <a:solidFill>
                  <a:schemeClr val="accent3">
                    <a:lumMod val="50000"/>
                  </a:schemeClr>
                </a:solidFill>
              </a:rPr>
              <a:t>Mídias Sociais</a:t>
            </a:r>
            <a:endParaRPr lang="pt-BR" sz="3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214547" y="2851633"/>
            <a:ext cx="6715172" cy="857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Arial Narrow" pitchFamily="34" charset="0"/>
              </a:rPr>
              <a:t>(27) 99309-2268 </a:t>
            </a:r>
            <a:r>
              <a:rPr lang="pt-BR" sz="2400" dirty="0" smtClean="0">
                <a:latin typeface="Arial Narrow" pitchFamily="34" charset="0"/>
              </a:rPr>
              <a:t>–  Linha de comunicação direta com os Beneficiários Inativos</a:t>
            </a:r>
            <a:endParaRPr lang="pt-BR" sz="2400" dirty="0">
              <a:latin typeface="Arial Narrow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4494" y="2923071"/>
            <a:ext cx="623886" cy="64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tângulo 9"/>
          <p:cNvSpPr/>
          <p:nvPr/>
        </p:nvSpPr>
        <p:spPr>
          <a:xfrm>
            <a:off x="2214546" y="4272276"/>
            <a:ext cx="6715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Arial Narrow" pitchFamily="34" charset="0"/>
              </a:rPr>
              <a:t>IPC – Instituto de Previdência</a:t>
            </a:r>
            <a:endParaRPr lang="pt-BR" sz="2400" dirty="0">
              <a:latin typeface="Arial Narrow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428728" y="4090999"/>
            <a:ext cx="695323" cy="69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9689" y="5209087"/>
            <a:ext cx="733419" cy="72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2214546" y="5351963"/>
            <a:ext cx="6715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Arial Narrow" pitchFamily="34" charset="0"/>
              </a:rPr>
              <a:t>https://www.ipccariacica.es.gov.br/</a:t>
            </a:r>
            <a:endParaRPr lang="pt-BR" sz="2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9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34071" y="1313688"/>
            <a:ext cx="716279" cy="1011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AutoShape 2" descr="Resultado de imagem para PARTICIP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547664" y="2780928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OBRIGADA!</a:t>
            </a:r>
            <a:endParaRPr lang="pt-BR" sz="8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23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9204</TotalTime>
  <Words>773</Words>
  <Application>Microsoft Office PowerPoint</Application>
  <PresentationFormat>Apresentação na tela (4:3)</PresentationFormat>
  <Paragraphs>289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Apresentação do PowerPoint</vt:lpstr>
      <vt:lpstr>Diretoria Executiva  Sídina Delpupo da Cunha Daniel Diretora-presidente  Nilton Basilio Teixeira  Diretora Técnico-previdenciária  Juliana de Lima Silva Rodrigues Diretora Administrativo-Financeira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IPC - INSTITUTO DE PREVIDÊNCIA DOS SERVIDORES PÚBLICOS DO MUNICÍPIO DE CARIACICA CNPJ: 00.444.435/0001-25</dc:title>
  <dc:creator>Luciano dos Santos Umbelino</dc:creator>
  <cp:lastModifiedBy>sidina.daniel</cp:lastModifiedBy>
  <cp:revision>380</cp:revision>
  <cp:lastPrinted>2022-03-09T15:13:48Z</cp:lastPrinted>
  <dcterms:created xsi:type="dcterms:W3CDTF">2017-02-22T16:35:32Z</dcterms:created>
  <dcterms:modified xsi:type="dcterms:W3CDTF">2022-03-09T15:53:13Z</dcterms:modified>
</cp:coreProperties>
</file>